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8" r:id="rId2"/>
    <p:sldId id="272" r:id="rId3"/>
    <p:sldId id="259" r:id="rId4"/>
    <p:sldId id="287" r:id="rId5"/>
    <p:sldId id="288" r:id="rId6"/>
    <p:sldId id="289" r:id="rId7"/>
    <p:sldId id="290" r:id="rId8"/>
    <p:sldId id="291" r:id="rId9"/>
    <p:sldId id="294" r:id="rId10"/>
    <p:sldId id="284" r:id="rId11"/>
    <p:sldId id="292" r:id="rId12"/>
    <p:sldId id="261" r:id="rId13"/>
    <p:sldId id="293" r:id="rId14"/>
    <p:sldId id="285" r:id="rId15"/>
    <p:sldId id="286" r:id="rId16"/>
    <p:sldId id="295"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nel le Grange" initials="" lastIdx="1" clrIdx="0"/>
  <p:cmAuthor id="1" name="lelanie basson" initials="lb"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64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94685" autoAdjust="0"/>
  </p:normalViewPr>
  <p:slideViewPr>
    <p:cSldViewPr snapToGrid="0" snapToObjects="1">
      <p:cViewPr>
        <p:scale>
          <a:sx n="75" d="100"/>
          <a:sy n="75" d="100"/>
        </p:scale>
        <p:origin x="-3456" y="-1424"/>
      </p:cViewPr>
      <p:guideLst>
        <p:guide orient="horz" pos="2160"/>
        <p:guide pos="2880"/>
      </p:guideLst>
    </p:cSldViewPr>
  </p:slideViewPr>
  <p:outlineViewPr>
    <p:cViewPr>
      <p:scale>
        <a:sx n="33" d="100"/>
        <a:sy n="33" d="100"/>
      </p:scale>
      <p:origin x="0" y="97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helenevosloo:Library:Caches:TemporaryItems:Outlook%20Temp:Afric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RATINGS</a:t>
            </a:r>
            <a:r>
              <a:rPr lang="en-US" baseline="0"/>
              <a:t> OF PILLARS 2012 - 2016</a:t>
            </a:r>
            <a:endParaRPr lang="en-US"/>
          </a:p>
        </c:rich>
      </c:tx>
      <c:layout/>
      <c:overlay val="0"/>
    </c:title>
    <c:autoTitleDeleted val="0"/>
    <c:plotArea>
      <c:layout>
        <c:manualLayout>
          <c:layoutTarget val="inner"/>
          <c:xMode val="edge"/>
          <c:yMode val="edge"/>
          <c:x val="0.0724981458847255"/>
          <c:y val="0.156914893617021"/>
          <c:w val="0.658822046532938"/>
          <c:h val="0.780993047411627"/>
        </c:manualLayout>
      </c:layout>
      <c:barChart>
        <c:barDir val="col"/>
        <c:grouping val="clustered"/>
        <c:varyColors val="0"/>
        <c:ser>
          <c:idx val="0"/>
          <c:order val="0"/>
          <c:tx>
            <c:strRef>
              <c:f>Sheet1!$A$4</c:f>
              <c:strCache>
                <c:ptCount val="1"/>
                <c:pt idx="0">
                  <c:v>1st pillar: Political and regulatory environment</c:v>
                </c:pt>
              </c:strCache>
            </c:strRef>
          </c:tx>
          <c:spPr>
            <a:solidFill>
              <a:schemeClr val="tx2">
                <a:lumMod val="60000"/>
                <a:lumOff val="40000"/>
              </a:schemeClr>
            </a:solidFill>
          </c:spPr>
          <c:invertIfNegative val="0"/>
          <c:cat>
            <c:numRef>
              <c:f>Sheet1!$B$3:$F$3</c:f>
              <c:numCache>
                <c:formatCode>General</c:formatCode>
                <c:ptCount val="5"/>
                <c:pt idx="0">
                  <c:v>2012.0</c:v>
                </c:pt>
                <c:pt idx="1">
                  <c:v>2013.0</c:v>
                </c:pt>
                <c:pt idx="2">
                  <c:v>2014.0</c:v>
                </c:pt>
                <c:pt idx="3">
                  <c:v>2015.0</c:v>
                </c:pt>
                <c:pt idx="4">
                  <c:v>2016.0</c:v>
                </c:pt>
              </c:numCache>
            </c:numRef>
          </c:cat>
          <c:val>
            <c:numRef>
              <c:f>Sheet1!$B$4:$F$4</c:f>
              <c:numCache>
                <c:formatCode>General</c:formatCode>
                <c:ptCount val="5"/>
                <c:pt idx="0">
                  <c:v>4.6</c:v>
                </c:pt>
                <c:pt idx="1">
                  <c:v>4.4</c:v>
                </c:pt>
                <c:pt idx="2">
                  <c:v>4.4</c:v>
                </c:pt>
                <c:pt idx="3">
                  <c:v>4.4</c:v>
                </c:pt>
                <c:pt idx="4">
                  <c:v>4.5</c:v>
                </c:pt>
              </c:numCache>
            </c:numRef>
          </c:val>
        </c:ser>
        <c:ser>
          <c:idx val="1"/>
          <c:order val="1"/>
          <c:tx>
            <c:strRef>
              <c:f>Sheet1!$A$5</c:f>
              <c:strCache>
                <c:ptCount val="1"/>
                <c:pt idx="0">
                  <c:v>2nd pillar: Business and innovation environment</c:v>
                </c:pt>
              </c:strCache>
            </c:strRef>
          </c:tx>
          <c:spPr>
            <a:solidFill>
              <a:srgbClr val="FF0000"/>
            </a:solidFill>
          </c:spPr>
          <c:invertIfNegative val="0"/>
          <c:cat>
            <c:numRef>
              <c:f>Sheet1!$B$3:$F$3</c:f>
              <c:numCache>
                <c:formatCode>General</c:formatCode>
                <c:ptCount val="5"/>
                <c:pt idx="0">
                  <c:v>2012.0</c:v>
                </c:pt>
                <c:pt idx="1">
                  <c:v>2013.0</c:v>
                </c:pt>
                <c:pt idx="2">
                  <c:v>2014.0</c:v>
                </c:pt>
                <c:pt idx="3">
                  <c:v>2015.0</c:v>
                </c:pt>
                <c:pt idx="4">
                  <c:v>2016.0</c:v>
                </c:pt>
              </c:numCache>
            </c:numRef>
          </c:cat>
          <c:val>
            <c:numRef>
              <c:f>Sheet1!$B$5:$F$5</c:f>
              <c:numCache>
                <c:formatCode>General</c:formatCode>
                <c:ptCount val="5"/>
                <c:pt idx="0">
                  <c:v>3.8</c:v>
                </c:pt>
                <c:pt idx="1">
                  <c:v>3.7</c:v>
                </c:pt>
                <c:pt idx="2">
                  <c:v>3.8</c:v>
                </c:pt>
                <c:pt idx="3">
                  <c:v>3.8</c:v>
                </c:pt>
                <c:pt idx="4">
                  <c:v>3.9</c:v>
                </c:pt>
              </c:numCache>
            </c:numRef>
          </c:val>
        </c:ser>
        <c:ser>
          <c:idx val="2"/>
          <c:order val="2"/>
          <c:tx>
            <c:strRef>
              <c:f>Sheet1!$A$6</c:f>
              <c:strCache>
                <c:ptCount val="1"/>
                <c:pt idx="0">
                  <c:v>3rd pillar: Infrastructure  </c:v>
                </c:pt>
              </c:strCache>
            </c:strRef>
          </c:tx>
          <c:spPr>
            <a:solidFill>
              <a:schemeClr val="accent3">
                <a:lumMod val="75000"/>
              </a:schemeClr>
            </a:solidFill>
          </c:spPr>
          <c:invertIfNegative val="0"/>
          <c:cat>
            <c:numRef>
              <c:f>Sheet1!$B$3:$F$3</c:f>
              <c:numCache>
                <c:formatCode>General</c:formatCode>
                <c:ptCount val="5"/>
                <c:pt idx="0">
                  <c:v>2012.0</c:v>
                </c:pt>
                <c:pt idx="1">
                  <c:v>2013.0</c:v>
                </c:pt>
                <c:pt idx="2">
                  <c:v>2014.0</c:v>
                </c:pt>
                <c:pt idx="3">
                  <c:v>2015.0</c:v>
                </c:pt>
                <c:pt idx="4">
                  <c:v>2016.0</c:v>
                </c:pt>
              </c:numCache>
            </c:numRef>
          </c:cat>
          <c:val>
            <c:numRef>
              <c:f>Sheet1!$B$6:$F$6</c:f>
              <c:numCache>
                <c:formatCode>General</c:formatCode>
                <c:ptCount val="5"/>
                <c:pt idx="0">
                  <c:v>3.2</c:v>
                </c:pt>
                <c:pt idx="1">
                  <c:v>3.0</c:v>
                </c:pt>
                <c:pt idx="2">
                  <c:v>3.1</c:v>
                </c:pt>
                <c:pt idx="3">
                  <c:v>3.0</c:v>
                </c:pt>
                <c:pt idx="4">
                  <c:v>3.9</c:v>
                </c:pt>
              </c:numCache>
            </c:numRef>
          </c:val>
        </c:ser>
        <c:ser>
          <c:idx val="3"/>
          <c:order val="3"/>
          <c:tx>
            <c:strRef>
              <c:f>Sheet1!$A$7</c:f>
              <c:strCache>
                <c:ptCount val="1"/>
                <c:pt idx="0">
                  <c:v>4th pillar: Affordability</c:v>
                </c:pt>
              </c:strCache>
            </c:strRef>
          </c:tx>
          <c:spPr>
            <a:solidFill>
              <a:schemeClr val="accent4">
                <a:lumMod val="75000"/>
              </a:schemeClr>
            </a:solidFill>
          </c:spPr>
          <c:invertIfNegative val="0"/>
          <c:cat>
            <c:numRef>
              <c:f>Sheet1!$B$3:$F$3</c:f>
              <c:numCache>
                <c:formatCode>General</c:formatCode>
                <c:ptCount val="5"/>
                <c:pt idx="0">
                  <c:v>2012.0</c:v>
                </c:pt>
                <c:pt idx="1">
                  <c:v>2013.0</c:v>
                </c:pt>
                <c:pt idx="2">
                  <c:v>2014.0</c:v>
                </c:pt>
                <c:pt idx="3">
                  <c:v>2015.0</c:v>
                </c:pt>
                <c:pt idx="4">
                  <c:v>2016.0</c:v>
                </c:pt>
              </c:numCache>
            </c:numRef>
          </c:cat>
          <c:val>
            <c:numRef>
              <c:f>Sheet1!$B$7:$F$7</c:f>
              <c:numCache>
                <c:formatCode>General</c:formatCode>
                <c:ptCount val="5"/>
                <c:pt idx="0">
                  <c:v>2.9</c:v>
                </c:pt>
                <c:pt idx="1">
                  <c:v>3.1</c:v>
                </c:pt>
                <c:pt idx="2">
                  <c:v>3.4</c:v>
                </c:pt>
                <c:pt idx="3">
                  <c:v>3.2</c:v>
                </c:pt>
                <c:pt idx="4">
                  <c:v>3.2</c:v>
                </c:pt>
              </c:numCache>
            </c:numRef>
          </c:val>
        </c:ser>
        <c:ser>
          <c:idx val="4"/>
          <c:order val="4"/>
          <c:tx>
            <c:strRef>
              <c:f>Sheet1!$A$8</c:f>
              <c:strCache>
                <c:ptCount val="1"/>
                <c:pt idx="0">
                  <c:v> 5th pillar: Skills</c:v>
                </c:pt>
              </c:strCache>
            </c:strRef>
          </c:tx>
          <c:spPr>
            <a:solidFill>
              <a:srgbClr val="51E1FF"/>
            </a:solidFill>
          </c:spPr>
          <c:invertIfNegative val="0"/>
          <c:cat>
            <c:numRef>
              <c:f>Sheet1!$B$3:$F$3</c:f>
              <c:numCache>
                <c:formatCode>General</c:formatCode>
                <c:ptCount val="5"/>
                <c:pt idx="0">
                  <c:v>2012.0</c:v>
                </c:pt>
                <c:pt idx="1">
                  <c:v>2013.0</c:v>
                </c:pt>
                <c:pt idx="2">
                  <c:v>2014.0</c:v>
                </c:pt>
                <c:pt idx="3">
                  <c:v>2015.0</c:v>
                </c:pt>
                <c:pt idx="4">
                  <c:v>2016.0</c:v>
                </c:pt>
              </c:numCache>
            </c:numRef>
          </c:cat>
          <c:val>
            <c:numRef>
              <c:f>Sheet1!$B$8:$F$8</c:f>
              <c:numCache>
                <c:formatCode>General</c:formatCode>
                <c:ptCount val="5"/>
                <c:pt idx="0">
                  <c:v>4.0</c:v>
                </c:pt>
                <c:pt idx="1">
                  <c:v>3.7</c:v>
                </c:pt>
                <c:pt idx="2">
                  <c:v>3.9</c:v>
                </c:pt>
                <c:pt idx="3">
                  <c:v>3.7</c:v>
                </c:pt>
                <c:pt idx="4">
                  <c:v>3.8</c:v>
                </c:pt>
              </c:numCache>
            </c:numRef>
          </c:val>
        </c:ser>
        <c:ser>
          <c:idx val="5"/>
          <c:order val="5"/>
          <c:tx>
            <c:strRef>
              <c:f>Sheet1!$A$9</c:f>
              <c:strCache>
                <c:ptCount val="1"/>
                <c:pt idx="0">
                  <c:v>6th pillar: Individual usage   </c:v>
                </c:pt>
              </c:strCache>
            </c:strRef>
          </c:tx>
          <c:spPr>
            <a:solidFill>
              <a:srgbClr val="C028D9"/>
            </a:solidFill>
          </c:spPr>
          <c:invertIfNegative val="0"/>
          <c:cat>
            <c:numRef>
              <c:f>Sheet1!$B$3:$F$3</c:f>
              <c:numCache>
                <c:formatCode>General</c:formatCode>
                <c:ptCount val="5"/>
                <c:pt idx="0">
                  <c:v>2012.0</c:v>
                </c:pt>
                <c:pt idx="1">
                  <c:v>2013.0</c:v>
                </c:pt>
                <c:pt idx="2">
                  <c:v>2014.0</c:v>
                </c:pt>
                <c:pt idx="3">
                  <c:v>2015.0</c:v>
                </c:pt>
                <c:pt idx="4">
                  <c:v>2016.0</c:v>
                </c:pt>
              </c:numCache>
            </c:numRef>
          </c:cat>
          <c:val>
            <c:numRef>
              <c:f>Sheet1!$B$9:$F$9</c:f>
              <c:numCache>
                <c:formatCode>General</c:formatCode>
                <c:ptCount val="5"/>
                <c:pt idx="0">
                  <c:v>2.2</c:v>
                </c:pt>
                <c:pt idx="1">
                  <c:v>2.5</c:v>
                </c:pt>
                <c:pt idx="2">
                  <c:v>2.7</c:v>
                </c:pt>
                <c:pt idx="3">
                  <c:v>3.0</c:v>
                </c:pt>
                <c:pt idx="4">
                  <c:v>3.0</c:v>
                </c:pt>
              </c:numCache>
            </c:numRef>
          </c:val>
        </c:ser>
        <c:ser>
          <c:idx val="6"/>
          <c:order val="6"/>
          <c:tx>
            <c:strRef>
              <c:f>Sheet1!$A$10</c:f>
              <c:strCache>
                <c:ptCount val="1"/>
                <c:pt idx="0">
                  <c:v> 7th pillar: Business usage</c:v>
                </c:pt>
              </c:strCache>
            </c:strRef>
          </c:tx>
          <c:spPr>
            <a:solidFill>
              <a:schemeClr val="accent6">
                <a:lumMod val="60000"/>
                <a:lumOff val="40000"/>
              </a:schemeClr>
            </a:solidFill>
          </c:spPr>
          <c:invertIfNegative val="0"/>
          <c:cat>
            <c:numRef>
              <c:f>Sheet1!$B$3:$F$3</c:f>
              <c:numCache>
                <c:formatCode>General</c:formatCode>
                <c:ptCount val="5"/>
                <c:pt idx="0">
                  <c:v>2012.0</c:v>
                </c:pt>
                <c:pt idx="1">
                  <c:v>2013.0</c:v>
                </c:pt>
                <c:pt idx="2">
                  <c:v>2014.0</c:v>
                </c:pt>
                <c:pt idx="3">
                  <c:v>2015.0</c:v>
                </c:pt>
                <c:pt idx="4">
                  <c:v>2016.0</c:v>
                </c:pt>
              </c:numCache>
            </c:numRef>
          </c:cat>
          <c:val>
            <c:numRef>
              <c:f>Sheet1!$B$10:$F$10</c:f>
              <c:numCache>
                <c:formatCode>General</c:formatCode>
                <c:ptCount val="5"/>
                <c:pt idx="0">
                  <c:v>3.5</c:v>
                </c:pt>
                <c:pt idx="1">
                  <c:v>3.4</c:v>
                </c:pt>
                <c:pt idx="2">
                  <c:v>3.6</c:v>
                </c:pt>
                <c:pt idx="3">
                  <c:v>3.7</c:v>
                </c:pt>
                <c:pt idx="4">
                  <c:v>3.7</c:v>
                </c:pt>
              </c:numCache>
            </c:numRef>
          </c:val>
        </c:ser>
        <c:ser>
          <c:idx val="7"/>
          <c:order val="7"/>
          <c:tx>
            <c:strRef>
              <c:f>Sheet1!$A$11</c:f>
              <c:strCache>
                <c:ptCount val="1"/>
                <c:pt idx="0">
                  <c:v>8th pillar: Government usage</c:v>
                </c:pt>
              </c:strCache>
            </c:strRef>
          </c:tx>
          <c:spPr>
            <a:solidFill>
              <a:schemeClr val="accent5">
                <a:lumMod val="75000"/>
              </a:schemeClr>
            </a:solidFill>
          </c:spPr>
          <c:invertIfNegative val="0"/>
          <c:cat>
            <c:numRef>
              <c:f>Sheet1!$B$3:$F$3</c:f>
              <c:numCache>
                <c:formatCode>General</c:formatCode>
                <c:ptCount val="5"/>
                <c:pt idx="0">
                  <c:v>2012.0</c:v>
                </c:pt>
                <c:pt idx="1">
                  <c:v>2013.0</c:v>
                </c:pt>
                <c:pt idx="2">
                  <c:v>2014.0</c:v>
                </c:pt>
                <c:pt idx="3">
                  <c:v>2015.0</c:v>
                </c:pt>
                <c:pt idx="4">
                  <c:v>2016.0</c:v>
                </c:pt>
              </c:numCache>
            </c:numRef>
          </c:cat>
          <c:val>
            <c:numRef>
              <c:f>Sheet1!$B$11:$F$11</c:f>
              <c:numCache>
                <c:formatCode>General</c:formatCode>
                <c:ptCount val="5"/>
                <c:pt idx="0">
                  <c:v>3.3</c:v>
                </c:pt>
                <c:pt idx="1">
                  <c:v>3.4</c:v>
                </c:pt>
                <c:pt idx="2">
                  <c:v>3.5</c:v>
                </c:pt>
                <c:pt idx="3">
                  <c:v>3.5</c:v>
                </c:pt>
                <c:pt idx="4">
                  <c:v>3.5</c:v>
                </c:pt>
              </c:numCache>
            </c:numRef>
          </c:val>
        </c:ser>
        <c:ser>
          <c:idx val="8"/>
          <c:order val="8"/>
          <c:tx>
            <c:strRef>
              <c:f>Sheet1!$A$12</c:f>
              <c:strCache>
                <c:ptCount val="1"/>
                <c:pt idx="0">
                  <c:v>9th pillar: Economic impacts</c:v>
                </c:pt>
              </c:strCache>
            </c:strRef>
          </c:tx>
          <c:spPr>
            <a:solidFill>
              <a:srgbClr val="FFFF00"/>
            </a:solidFill>
          </c:spPr>
          <c:invertIfNegative val="0"/>
          <c:cat>
            <c:numRef>
              <c:f>Sheet1!$B$3:$F$3</c:f>
              <c:numCache>
                <c:formatCode>General</c:formatCode>
                <c:ptCount val="5"/>
                <c:pt idx="0">
                  <c:v>2012.0</c:v>
                </c:pt>
                <c:pt idx="1">
                  <c:v>2013.0</c:v>
                </c:pt>
                <c:pt idx="2">
                  <c:v>2014.0</c:v>
                </c:pt>
                <c:pt idx="3">
                  <c:v>2015.0</c:v>
                </c:pt>
                <c:pt idx="4">
                  <c:v>2016.0</c:v>
                </c:pt>
              </c:numCache>
            </c:numRef>
          </c:cat>
          <c:val>
            <c:numRef>
              <c:f>Sheet1!$B$12:$F$12</c:f>
              <c:numCache>
                <c:formatCode>General</c:formatCode>
                <c:ptCount val="5"/>
                <c:pt idx="0">
                  <c:v>2.7</c:v>
                </c:pt>
                <c:pt idx="1">
                  <c:v>2.7</c:v>
                </c:pt>
                <c:pt idx="2">
                  <c:v>2.9</c:v>
                </c:pt>
                <c:pt idx="3">
                  <c:v>2.8</c:v>
                </c:pt>
                <c:pt idx="4">
                  <c:v>2.9</c:v>
                </c:pt>
              </c:numCache>
            </c:numRef>
          </c:val>
        </c:ser>
        <c:ser>
          <c:idx val="9"/>
          <c:order val="9"/>
          <c:tx>
            <c:strRef>
              <c:f>Sheet1!$A$13</c:f>
              <c:strCache>
                <c:ptCount val="1"/>
                <c:pt idx="0">
                  <c:v>10th pillar: Social impacts</c:v>
                </c:pt>
              </c:strCache>
            </c:strRef>
          </c:tx>
          <c:spPr>
            <a:solidFill>
              <a:srgbClr val="0000FF"/>
            </a:solidFill>
          </c:spPr>
          <c:invertIfNegative val="0"/>
          <c:cat>
            <c:numRef>
              <c:f>Sheet1!$B$3:$F$3</c:f>
              <c:numCache>
                <c:formatCode>General</c:formatCode>
                <c:ptCount val="5"/>
                <c:pt idx="0">
                  <c:v>2012.0</c:v>
                </c:pt>
                <c:pt idx="1">
                  <c:v>2013.0</c:v>
                </c:pt>
                <c:pt idx="2">
                  <c:v>2014.0</c:v>
                </c:pt>
                <c:pt idx="3">
                  <c:v>2015.0</c:v>
                </c:pt>
                <c:pt idx="4">
                  <c:v>2016.0</c:v>
                </c:pt>
              </c:numCache>
            </c:numRef>
          </c:cat>
          <c:val>
            <c:numRef>
              <c:f>Sheet1!$B$13:$F$13</c:f>
              <c:numCache>
                <c:formatCode>General</c:formatCode>
                <c:ptCount val="5"/>
                <c:pt idx="0">
                  <c:v>2.9</c:v>
                </c:pt>
                <c:pt idx="1">
                  <c:v>2.8</c:v>
                </c:pt>
                <c:pt idx="2">
                  <c:v>2.8</c:v>
                </c:pt>
                <c:pt idx="3">
                  <c:v>3.4</c:v>
                </c:pt>
                <c:pt idx="4">
                  <c:v>3.5</c:v>
                </c:pt>
              </c:numCache>
            </c:numRef>
          </c:val>
        </c:ser>
        <c:dLbls>
          <c:showLegendKey val="0"/>
          <c:showVal val="0"/>
          <c:showCatName val="0"/>
          <c:showSerName val="0"/>
          <c:showPercent val="0"/>
          <c:showBubbleSize val="0"/>
        </c:dLbls>
        <c:gapWidth val="150"/>
        <c:axId val="-2134064504"/>
        <c:axId val="-2134093160"/>
      </c:barChart>
      <c:catAx>
        <c:axId val="-2134064504"/>
        <c:scaling>
          <c:orientation val="minMax"/>
        </c:scaling>
        <c:delete val="0"/>
        <c:axPos val="b"/>
        <c:title>
          <c:tx>
            <c:rich>
              <a:bodyPr/>
              <a:lstStyle/>
              <a:p>
                <a:pPr>
                  <a:defRPr/>
                </a:pPr>
                <a:r>
                  <a:rPr lang="en-US"/>
                  <a:t>Years</a:t>
                </a:r>
              </a:p>
            </c:rich>
          </c:tx>
          <c:layout/>
          <c:overlay val="0"/>
        </c:title>
        <c:numFmt formatCode="General" sourceLinked="1"/>
        <c:majorTickMark val="out"/>
        <c:minorTickMark val="none"/>
        <c:tickLblPos val="nextTo"/>
        <c:crossAx val="-2134093160"/>
        <c:crosses val="autoZero"/>
        <c:auto val="1"/>
        <c:lblAlgn val="ctr"/>
        <c:lblOffset val="100"/>
        <c:noMultiLvlLbl val="0"/>
      </c:catAx>
      <c:valAx>
        <c:axId val="-2134093160"/>
        <c:scaling>
          <c:orientation val="minMax"/>
        </c:scaling>
        <c:delete val="0"/>
        <c:axPos val="l"/>
        <c:majorGridlines/>
        <c:title>
          <c:tx>
            <c:rich>
              <a:bodyPr rot="-5400000" vert="horz"/>
              <a:lstStyle/>
              <a:p>
                <a:pPr>
                  <a:defRPr/>
                </a:pPr>
                <a:r>
                  <a:rPr lang="en-US"/>
                  <a:t>Index Value</a:t>
                </a:r>
              </a:p>
            </c:rich>
          </c:tx>
          <c:layout/>
          <c:overlay val="0"/>
        </c:title>
        <c:numFmt formatCode="General" sourceLinked="1"/>
        <c:majorTickMark val="out"/>
        <c:minorTickMark val="none"/>
        <c:tickLblPos val="nextTo"/>
        <c:crossAx val="-2134064504"/>
        <c:crosses val="autoZero"/>
        <c:crossBetween val="between"/>
      </c:valAx>
    </c:plotArea>
    <c:legend>
      <c:legendPos val="r"/>
      <c:layout>
        <c:manualLayout>
          <c:xMode val="edge"/>
          <c:yMode val="edge"/>
          <c:x val="0.782186596710347"/>
          <c:y val="0.033591647897505"/>
          <c:w val="0.206297088945506"/>
          <c:h val="0.897158950273318"/>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Prepaid smartphone basket (100 minutes, 100 SMS and 1 GB data)</a:t>
            </a:r>
          </a:p>
        </c:rich>
      </c:tx>
      <c:layout/>
      <c:overlay val="0"/>
      <c:spPr>
        <a:noFill/>
        <a:ln>
          <a:noFill/>
        </a:ln>
        <a:effectLst/>
      </c:spPr>
    </c:title>
    <c:autoTitleDeleted val="0"/>
    <c:plotArea>
      <c:layout/>
      <c:barChart>
        <c:barDir val="bar"/>
        <c:grouping val="clustered"/>
        <c:varyColors val="0"/>
        <c:ser>
          <c:idx val="0"/>
          <c:order val="0"/>
          <c:tx>
            <c:strRef>
              <c:f>Sheet1!$K$1</c:f>
              <c:strCache>
                <c:ptCount val="1"/>
                <c:pt idx="0">
                  <c:v>Smartphone basket _2016_Q2_USD</c:v>
                </c:pt>
              </c:strCache>
            </c:strRef>
          </c:tx>
          <c:spPr>
            <a:solidFill>
              <a:schemeClr val="accent1"/>
            </a:solidFill>
            <a:ln>
              <a:noFill/>
            </a:ln>
            <a:effectLst/>
          </c:spPr>
          <c:invertIfNegative val="0"/>
          <c:dPt>
            <c:idx val="29"/>
            <c:invertIfNegative val="0"/>
            <c:bubble3D val="0"/>
            <c:spPr>
              <a:solidFill>
                <a:srgbClr val="FF0000"/>
              </a:solidFill>
              <a:ln>
                <a:noFill/>
              </a:ln>
              <a:effectLst/>
            </c:spPr>
          </c:dPt>
          <c:dPt>
            <c:idx val="34"/>
            <c:invertIfNegative val="0"/>
            <c:bubble3D val="0"/>
            <c:spPr>
              <a:solidFill>
                <a:srgbClr val="FF0000"/>
              </a:solidFill>
              <a:ln>
                <a:noFill/>
              </a:ln>
              <a:effectLst/>
            </c:spPr>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Sheet1!$J$2:$J$35</c:f>
              <c:strCache>
                <c:ptCount val="34"/>
                <c:pt idx="0">
                  <c:v>Sierra Leone</c:v>
                </c:pt>
                <c:pt idx="1">
                  <c:v>Libya</c:v>
                </c:pt>
                <c:pt idx="2">
                  <c:v>Swaziland</c:v>
                </c:pt>
                <c:pt idx="3">
                  <c:v>Botswana</c:v>
                </c:pt>
                <c:pt idx="4">
                  <c:v>Lesotho</c:v>
                </c:pt>
                <c:pt idx="5">
                  <c:v>Madagascar</c:v>
                </c:pt>
                <c:pt idx="6">
                  <c:v>Zimbabwe</c:v>
                </c:pt>
                <c:pt idx="7">
                  <c:v>Benin</c:v>
                </c:pt>
                <c:pt idx="8">
                  <c:v>Malawi</c:v>
                </c:pt>
                <c:pt idx="9">
                  <c:v>Cote d'Ivoire</c:v>
                </c:pt>
                <c:pt idx="10">
                  <c:v>Algeria</c:v>
                </c:pt>
                <c:pt idx="11">
                  <c:v>Cameroon</c:v>
                </c:pt>
                <c:pt idx="12">
                  <c:v>Kenya</c:v>
                </c:pt>
                <c:pt idx="13">
                  <c:v>Zambia</c:v>
                </c:pt>
                <c:pt idx="14">
                  <c:v>D.R Congo</c:v>
                </c:pt>
                <c:pt idx="15">
                  <c:v>Gabon</c:v>
                </c:pt>
                <c:pt idx="16">
                  <c:v>South Sudan</c:v>
                </c:pt>
                <c:pt idx="17">
                  <c:v>Mozambique</c:v>
                </c:pt>
                <c:pt idx="18">
                  <c:v>Ethiopia</c:v>
                </c:pt>
                <c:pt idx="19">
                  <c:v>Mauritius</c:v>
                </c:pt>
                <c:pt idx="20">
                  <c:v>Angola</c:v>
                </c:pt>
                <c:pt idx="21">
                  <c:v>Sudan</c:v>
                </c:pt>
                <c:pt idx="22">
                  <c:v>South Africa</c:v>
                </c:pt>
                <c:pt idx="23">
                  <c:v>Morocco</c:v>
                </c:pt>
                <c:pt idx="24">
                  <c:v>Tanzania</c:v>
                </c:pt>
                <c:pt idx="25">
                  <c:v>Egypt</c:v>
                </c:pt>
                <c:pt idx="26">
                  <c:v>Senegal</c:v>
                </c:pt>
                <c:pt idx="27">
                  <c:v>Ghana</c:v>
                </c:pt>
                <c:pt idx="28">
                  <c:v>Nigeria</c:v>
                </c:pt>
                <c:pt idx="29">
                  <c:v>Namibia</c:v>
                </c:pt>
                <c:pt idx="30">
                  <c:v>Niger</c:v>
                </c:pt>
                <c:pt idx="31">
                  <c:v>Cape Verde</c:v>
                </c:pt>
                <c:pt idx="32">
                  <c:v>Liberia</c:v>
                </c:pt>
                <c:pt idx="33">
                  <c:v>Uganda</c:v>
                </c:pt>
              </c:strCache>
            </c:strRef>
          </c:cat>
          <c:val>
            <c:numRef>
              <c:f>Sheet1!$K$2:$K$35</c:f>
              <c:numCache>
                <c:formatCode>General</c:formatCode>
                <c:ptCount val="34"/>
                <c:pt idx="0">
                  <c:v>138.7531188263472</c:v>
                </c:pt>
                <c:pt idx="1">
                  <c:v>124.3941474070647</c:v>
                </c:pt>
                <c:pt idx="2">
                  <c:v>101.8725992317542</c:v>
                </c:pt>
                <c:pt idx="3">
                  <c:v>98.37260515985145</c:v>
                </c:pt>
                <c:pt idx="4">
                  <c:v>94.6969696969697</c:v>
                </c:pt>
                <c:pt idx="5">
                  <c:v>91.59013100547014</c:v>
                </c:pt>
                <c:pt idx="6">
                  <c:v>91.16666666666667</c:v>
                </c:pt>
                <c:pt idx="7">
                  <c:v>51.694369104688</c:v>
                </c:pt>
                <c:pt idx="8">
                  <c:v>50.40332712211575</c:v>
                </c:pt>
                <c:pt idx="9">
                  <c:v>49.97122346786498</c:v>
                </c:pt>
                <c:pt idx="10">
                  <c:v>48.60862624205224</c:v>
                </c:pt>
                <c:pt idx="11">
                  <c:v>34.42838551528965</c:v>
                </c:pt>
                <c:pt idx="12">
                  <c:v>30.19469539591284</c:v>
                </c:pt>
                <c:pt idx="13">
                  <c:v>29.57063438867642</c:v>
                </c:pt>
                <c:pt idx="14">
                  <c:v>25.0</c:v>
                </c:pt>
                <c:pt idx="15">
                  <c:v>24.09986986070275</c:v>
                </c:pt>
                <c:pt idx="16">
                  <c:v>24.03407111139001</c:v>
                </c:pt>
                <c:pt idx="17">
                  <c:v>21.52080344332855</c:v>
                </c:pt>
                <c:pt idx="18">
                  <c:v>21.07864854151608</c:v>
                </c:pt>
                <c:pt idx="19">
                  <c:v>17.66826073641311</c:v>
                </c:pt>
                <c:pt idx="20">
                  <c:v>16.41796490203947</c:v>
                </c:pt>
                <c:pt idx="21">
                  <c:v>16.27736943012797</c:v>
                </c:pt>
                <c:pt idx="22">
                  <c:v>15.60499359795134</c:v>
                </c:pt>
                <c:pt idx="23">
                  <c:v>10.39525893030707</c:v>
                </c:pt>
                <c:pt idx="24">
                  <c:v>10.27930673490753</c:v>
                </c:pt>
                <c:pt idx="25">
                  <c:v>10.16704454182214</c:v>
                </c:pt>
                <c:pt idx="26">
                  <c:v>8.443413620432368</c:v>
                </c:pt>
                <c:pt idx="27">
                  <c:v>7.819403066769881</c:v>
                </c:pt>
                <c:pt idx="28">
                  <c:v>6.357433344009935</c:v>
                </c:pt>
                <c:pt idx="29">
                  <c:v>5.46654929577465</c:v>
                </c:pt>
                <c:pt idx="30">
                  <c:v>5.169436910468791</c:v>
                </c:pt>
                <c:pt idx="31">
                  <c:v>5.13602769346133</c:v>
                </c:pt>
                <c:pt idx="32">
                  <c:v>5.0</c:v>
                </c:pt>
                <c:pt idx="33">
                  <c:v>3.620778123207872</c:v>
                </c:pt>
              </c:numCache>
            </c:numRef>
          </c:val>
        </c:ser>
        <c:dLbls>
          <c:showLegendKey val="0"/>
          <c:showVal val="0"/>
          <c:showCatName val="0"/>
          <c:showSerName val="0"/>
          <c:showPercent val="0"/>
          <c:showBubbleSize val="0"/>
        </c:dLbls>
        <c:gapWidth val="50"/>
        <c:axId val="-2132501608"/>
        <c:axId val="-2132513400"/>
      </c:barChart>
      <c:catAx>
        <c:axId val="-2132501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2513400"/>
        <c:crosses val="autoZero"/>
        <c:auto val="1"/>
        <c:lblAlgn val="ctr"/>
        <c:lblOffset val="100"/>
        <c:tickLblSkip val="1"/>
        <c:noMultiLvlLbl val="0"/>
      </c:catAx>
      <c:valAx>
        <c:axId val="-2132513400"/>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crossAx val="-21325016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lineChart>
        <c:grouping val="standard"/>
        <c:varyColors val="0"/>
        <c:ser>
          <c:idx val="0"/>
          <c:order val="0"/>
          <c:tx>
            <c:strRef>
              <c:f>Sheet2!$A$3</c:f>
              <c:strCache>
                <c:ptCount val="1"/>
                <c:pt idx="0">
                  <c:v>Termination Rate</c:v>
                </c:pt>
              </c:strCache>
            </c:strRef>
          </c:tx>
          <c:marker>
            <c:symbol val="none"/>
          </c:marker>
          <c:cat>
            <c:numRef>
              <c:f>Sheet2!$B$2:$E$2</c:f>
              <c:numCache>
                <c:formatCode>mmm\-yy</c:formatCode>
                <c:ptCount val="4"/>
                <c:pt idx="0">
                  <c:v>39814.0</c:v>
                </c:pt>
                <c:pt idx="1">
                  <c:v>40544.0</c:v>
                </c:pt>
                <c:pt idx="2">
                  <c:v>41579.0</c:v>
                </c:pt>
                <c:pt idx="3">
                  <c:v>42644.0</c:v>
                </c:pt>
              </c:numCache>
            </c:numRef>
          </c:cat>
          <c:val>
            <c:numRef>
              <c:f>Sheet2!$B$3:$E$3</c:f>
              <c:numCache>
                <c:formatCode>General</c:formatCode>
                <c:ptCount val="4"/>
                <c:pt idx="0">
                  <c:v>1.06</c:v>
                </c:pt>
                <c:pt idx="1">
                  <c:v>0.3</c:v>
                </c:pt>
                <c:pt idx="2">
                  <c:v>0.2</c:v>
                </c:pt>
                <c:pt idx="3">
                  <c:v>0.1</c:v>
                </c:pt>
              </c:numCache>
            </c:numRef>
          </c:val>
          <c:smooth val="0"/>
        </c:ser>
        <c:dLbls>
          <c:showLegendKey val="0"/>
          <c:showVal val="0"/>
          <c:showCatName val="0"/>
          <c:showSerName val="0"/>
          <c:showPercent val="0"/>
          <c:showBubbleSize val="0"/>
        </c:dLbls>
        <c:marker val="1"/>
        <c:smooth val="0"/>
        <c:axId val="-2135339672"/>
        <c:axId val="-2112778008"/>
      </c:lineChart>
      <c:dateAx>
        <c:axId val="-2135339672"/>
        <c:scaling>
          <c:orientation val="minMax"/>
        </c:scaling>
        <c:delete val="0"/>
        <c:axPos val="b"/>
        <c:numFmt formatCode="mmm\-yy" sourceLinked="1"/>
        <c:majorTickMark val="out"/>
        <c:minorTickMark val="none"/>
        <c:tickLblPos val="nextTo"/>
        <c:crossAx val="-2112778008"/>
        <c:crosses val="autoZero"/>
        <c:auto val="1"/>
        <c:lblOffset val="100"/>
        <c:baseTimeUnit val="years"/>
      </c:dateAx>
      <c:valAx>
        <c:axId val="-2112778008"/>
        <c:scaling>
          <c:orientation val="minMax"/>
        </c:scaling>
        <c:delete val="0"/>
        <c:axPos val="l"/>
        <c:majorGridlines/>
        <c:numFmt formatCode="General" sourceLinked="1"/>
        <c:majorTickMark val="out"/>
        <c:minorTickMark val="none"/>
        <c:tickLblPos val="nextTo"/>
        <c:crossAx val="-213533967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TRAFFIC</a:t>
            </a:r>
            <a:r>
              <a:rPr lang="en-US" baseline="0"/>
              <a:t> VOLUMES</a:t>
            </a:r>
            <a:endParaRPr lang="en-US"/>
          </a:p>
        </c:rich>
      </c:tx>
      <c:layout/>
      <c:overlay val="0"/>
    </c:title>
    <c:autoTitleDeleted val="0"/>
    <c:plotArea>
      <c:layout>
        <c:manualLayout>
          <c:layoutTarget val="inner"/>
          <c:xMode val="edge"/>
          <c:yMode val="edge"/>
          <c:x val="0.199317585301837"/>
          <c:y val="0.185071084864392"/>
          <c:w val="0.708788057742782"/>
          <c:h val="0.634720399533392"/>
        </c:manualLayout>
      </c:layout>
      <c:lineChart>
        <c:grouping val="standard"/>
        <c:varyColors val="0"/>
        <c:ser>
          <c:idx val="0"/>
          <c:order val="0"/>
          <c:tx>
            <c:strRef>
              <c:f>Traffic!$A$108</c:f>
              <c:strCache>
                <c:ptCount val="1"/>
                <c:pt idx="0">
                  <c:v>Calls</c:v>
                </c:pt>
              </c:strCache>
            </c:strRef>
          </c:tx>
          <c:marker>
            <c:symbol val="none"/>
          </c:marker>
          <c:cat>
            <c:numRef>
              <c:f>Traffic!$B$107:$H$107</c:f>
              <c:numCache>
                <c:formatCode>mmm\-yy</c:formatCode>
                <c:ptCount val="3"/>
                <c:pt idx="1">
                  <c:v>42339.0</c:v>
                </c:pt>
                <c:pt idx="2">
                  <c:v>42522.0</c:v>
                </c:pt>
              </c:numCache>
            </c:numRef>
          </c:cat>
          <c:val>
            <c:numRef>
              <c:f>Traffic!$B$108:$H$108</c:f>
              <c:numCache>
                <c:formatCode>General</c:formatCode>
                <c:ptCount val="3"/>
                <c:pt idx="1">
                  <c:v>358387.4666703333</c:v>
                </c:pt>
                <c:pt idx="2">
                  <c:v>502887.0</c:v>
                </c:pt>
              </c:numCache>
            </c:numRef>
          </c:val>
          <c:smooth val="0"/>
        </c:ser>
        <c:ser>
          <c:idx val="1"/>
          <c:order val="1"/>
          <c:tx>
            <c:strRef>
              <c:f>Traffic!$A$109</c:f>
              <c:strCache>
                <c:ptCount val="1"/>
                <c:pt idx="0">
                  <c:v>SMS</c:v>
                </c:pt>
              </c:strCache>
            </c:strRef>
          </c:tx>
          <c:marker>
            <c:symbol val="none"/>
          </c:marker>
          <c:cat>
            <c:numRef>
              <c:f>Traffic!$B$107:$H$107</c:f>
              <c:numCache>
                <c:formatCode>mmm\-yy</c:formatCode>
                <c:ptCount val="3"/>
                <c:pt idx="1">
                  <c:v>42339.0</c:v>
                </c:pt>
                <c:pt idx="2">
                  <c:v>42522.0</c:v>
                </c:pt>
              </c:numCache>
            </c:numRef>
          </c:cat>
          <c:val>
            <c:numRef>
              <c:f>Traffic!$B$109:$H$109</c:f>
              <c:numCache>
                <c:formatCode>General</c:formatCode>
                <c:ptCount val="3"/>
                <c:pt idx="1">
                  <c:v>2.198979E6</c:v>
                </c:pt>
                <c:pt idx="2">
                  <c:v>2.94067933333333E6</c:v>
                </c:pt>
              </c:numCache>
            </c:numRef>
          </c:val>
          <c:smooth val="0"/>
        </c:ser>
        <c:ser>
          <c:idx val="2"/>
          <c:order val="2"/>
          <c:tx>
            <c:strRef>
              <c:f>Traffic!$A$110</c:f>
              <c:strCache>
                <c:ptCount val="1"/>
                <c:pt idx="0">
                  <c:v>Data</c:v>
                </c:pt>
              </c:strCache>
            </c:strRef>
          </c:tx>
          <c:marker>
            <c:symbol val="none"/>
          </c:marker>
          <c:cat>
            <c:numRef>
              <c:f>Traffic!$B$107:$H$107</c:f>
              <c:numCache>
                <c:formatCode>mmm\-yy</c:formatCode>
                <c:ptCount val="3"/>
                <c:pt idx="1">
                  <c:v>42339.0</c:v>
                </c:pt>
                <c:pt idx="2">
                  <c:v>42522.0</c:v>
                </c:pt>
              </c:numCache>
            </c:numRef>
          </c:cat>
          <c:val>
            <c:numRef>
              <c:f>Traffic!$B$110:$H$110</c:f>
              <c:numCache>
                <c:formatCode>General</c:formatCode>
                <c:ptCount val="3"/>
                <c:pt idx="1">
                  <c:v>89765.42241666667</c:v>
                </c:pt>
                <c:pt idx="2">
                  <c:v>126968.3559174774</c:v>
                </c:pt>
              </c:numCache>
            </c:numRef>
          </c:val>
          <c:smooth val="0"/>
        </c:ser>
        <c:dLbls>
          <c:showLegendKey val="0"/>
          <c:showVal val="0"/>
          <c:showCatName val="0"/>
          <c:showSerName val="0"/>
          <c:showPercent val="0"/>
          <c:showBubbleSize val="0"/>
        </c:dLbls>
        <c:marker val="1"/>
        <c:smooth val="0"/>
        <c:axId val="-2112169944"/>
        <c:axId val="2146494088"/>
      </c:lineChart>
      <c:dateAx>
        <c:axId val="-2112169944"/>
        <c:scaling>
          <c:orientation val="minMax"/>
        </c:scaling>
        <c:delete val="0"/>
        <c:axPos val="b"/>
        <c:title>
          <c:tx>
            <c:rich>
              <a:bodyPr/>
              <a:lstStyle/>
              <a:p>
                <a:pPr>
                  <a:defRPr/>
                </a:pPr>
                <a:r>
                  <a:rPr lang="en-US"/>
                  <a:t>Months</a:t>
                </a:r>
              </a:p>
            </c:rich>
          </c:tx>
          <c:layout/>
          <c:overlay val="0"/>
        </c:title>
        <c:numFmt formatCode="mmm\-yy" sourceLinked="1"/>
        <c:majorTickMark val="out"/>
        <c:minorTickMark val="none"/>
        <c:tickLblPos val="nextTo"/>
        <c:crossAx val="2146494088"/>
        <c:crosses val="autoZero"/>
        <c:auto val="1"/>
        <c:lblOffset val="100"/>
        <c:baseTimeUnit val="months"/>
      </c:dateAx>
      <c:valAx>
        <c:axId val="2146494088"/>
        <c:scaling>
          <c:orientation val="minMax"/>
        </c:scaling>
        <c:delete val="0"/>
        <c:axPos val="l"/>
        <c:majorGridlines/>
        <c:title>
          <c:tx>
            <c:rich>
              <a:bodyPr rot="-5400000" vert="horz"/>
              <a:lstStyle/>
              <a:p>
                <a:pPr>
                  <a:defRPr/>
                </a:pPr>
                <a:r>
                  <a:rPr lang="en-US"/>
                  <a:t>Numbers</a:t>
                </a:r>
              </a:p>
            </c:rich>
          </c:tx>
          <c:layout>
            <c:manualLayout>
              <c:xMode val="edge"/>
              <c:yMode val="edge"/>
              <c:x val="0.0138888888888889"/>
              <c:y val="0.400504884806066"/>
            </c:manualLayout>
          </c:layout>
          <c:overlay val="0"/>
        </c:title>
        <c:numFmt formatCode="General" sourceLinked="1"/>
        <c:majorTickMark val="out"/>
        <c:minorTickMark val="none"/>
        <c:tickLblPos val="nextTo"/>
        <c:crossAx val="-2112169944"/>
        <c:crosses val="autoZero"/>
        <c:crossBetween val="between"/>
      </c:valAx>
    </c:plotArea>
    <c:legend>
      <c:legendPos val="r"/>
      <c:layout>
        <c:manualLayout>
          <c:xMode val="edge"/>
          <c:yMode val="edge"/>
          <c:x val="0.724772309711286"/>
          <c:y val="0.38970180810732"/>
          <c:w val="0.141894356955381"/>
          <c:h val="0.278929352580927"/>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644990-8801-443D-A768-02C4681B3C8E}" type="datetimeFigureOut">
              <a:rPr lang="en-GB" smtClean="0"/>
              <a:t>05/10/16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03EEDF-05BD-4100-8562-9DC3BBA76F53}" type="slidenum">
              <a:rPr lang="en-GB" smtClean="0"/>
              <a:t>‹#›</a:t>
            </a:fld>
            <a:endParaRPr lang="en-GB"/>
          </a:p>
        </p:txBody>
      </p:sp>
    </p:spTree>
    <p:extLst>
      <p:ext uri="{BB962C8B-B14F-4D97-AF65-F5344CB8AC3E}">
        <p14:creationId xmlns:p14="http://schemas.microsoft.com/office/powerpoint/2010/main" val="2603663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9F9E8F-831B-421D-B871-1DB76A43B737}" type="datetimeFigureOut">
              <a:rPr lang="en-GB" smtClean="0"/>
              <a:t>05/10/16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D3C2C-061A-4518-9304-2A71AEC9AE73}" type="slidenum">
              <a:rPr lang="en-GB" smtClean="0"/>
              <a:t>‹#›</a:t>
            </a:fld>
            <a:endParaRPr lang="en-GB"/>
          </a:p>
        </p:txBody>
      </p:sp>
    </p:spTree>
    <p:extLst>
      <p:ext uri="{BB962C8B-B14F-4D97-AF65-F5344CB8AC3E}">
        <p14:creationId xmlns:p14="http://schemas.microsoft.com/office/powerpoint/2010/main" val="3359779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RAN PowerPoint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50794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09A9D-EF59-4E41-869D-D78988DCF6AC}" type="datetimeFigureOut">
              <a:rPr lang="en-US" smtClean="0"/>
              <a:pPr/>
              <a:t>05/10/16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107461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09A9D-EF59-4E41-869D-D78988DCF6AC}" type="datetimeFigureOut">
              <a:rPr lang="en-US" smtClean="0"/>
              <a:pPr/>
              <a:t>05/10/16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3080393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RAN PowerPoi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575399"/>
            <a:ext cx="8229600" cy="1024801"/>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794445"/>
            <a:ext cx="8229600" cy="43317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4D09A9D-EF59-4E41-869D-D78988DCF6AC}" type="datetimeFigureOut">
              <a:rPr lang="en-US" smtClean="0"/>
              <a:pPr/>
              <a:t>05/10/16</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6407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09A9D-EF59-4E41-869D-D78988DCF6AC}" type="datetimeFigureOut">
              <a:rPr lang="en-US" smtClean="0"/>
              <a:pPr/>
              <a:t>05/10/16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392836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D09A9D-EF59-4E41-869D-D78988DCF6AC}" type="datetimeFigureOut">
              <a:rPr lang="en-US" smtClean="0"/>
              <a:pPr/>
              <a:t>05/10/16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123747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D09A9D-EF59-4E41-869D-D78988DCF6AC}" type="datetimeFigureOut">
              <a:rPr lang="en-US" smtClean="0"/>
              <a:pPr/>
              <a:t>05/10/16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331961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D09A9D-EF59-4E41-869D-D78988DCF6AC}" type="datetimeFigureOut">
              <a:rPr lang="en-US" smtClean="0"/>
              <a:pPr/>
              <a:t>05/10/16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303951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09A9D-EF59-4E41-869D-D78988DCF6AC}" type="datetimeFigureOut">
              <a:rPr lang="en-US" smtClean="0"/>
              <a:pPr/>
              <a:t>05/10/16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148011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09A9D-EF59-4E41-869D-D78988DCF6AC}" type="datetimeFigureOut">
              <a:rPr lang="en-US" smtClean="0"/>
              <a:pPr/>
              <a:t>05/10/16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61585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09A9D-EF59-4E41-869D-D78988DCF6AC}" type="datetimeFigureOut">
              <a:rPr lang="en-US" smtClean="0"/>
              <a:pPr/>
              <a:t>05/10/16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27911428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09A9D-EF59-4E41-869D-D78988DCF6AC}" type="datetimeFigureOut">
              <a:rPr lang="en-US" smtClean="0"/>
              <a:pPr/>
              <a:t>05/10/16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93EFC-903D-0140-B16F-79DD398908E1}" type="slidenum">
              <a:rPr lang="en-US" smtClean="0"/>
              <a:pPr/>
              <a:t>‹#›</a:t>
            </a:fld>
            <a:endParaRPr lang="en-US" dirty="0"/>
          </a:p>
        </p:txBody>
      </p:sp>
    </p:spTree>
    <p:extLst>
      <p:ext uri="{BB962C8B-B14F-4D97-AF65-F5344CB8AC3E}">
        <p14:creationId xmlns:p14="http://schemas.microsoft.com/office/powerpoint/2010/main" val="1923476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119" y="2105076"/>
            <a:ext cx="8076899" cy="210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pic>
        <p:nvPicPr>
          <p:cNvPr id="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4021" y="5705578"/>
            <a:ext cx="2939397" cy="766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562699"/>
            <a:ext cx="8229600" cy="1024801"/>
          </a:xfrm>
        </p:spPr>
        <p:txBody>
          <a:bodyPr>
            <a:normAutofit/>
          </a:bodyPr>
          <a:lstStyle/>
          <a:p>
            <a:r>
              <a:rPr lang="en-ZA" sz="3600" b="1" dirty="0">
                <a:latin typeface="Cambria"/>
                <a:ea typeface="ＭＳ Ｐゴシック" charset="0"/>
                <a:cs typeface="Cambria"/>
              </a:rPr>
              <a:t>TERMINATION RATES</a:t>
            </a:r>
            <a:endParaRPr lang="en-US" sz="3600" b="1" dirty="0">
              <a:latin typeface="Cambria" charset="0"/>
              <a:ea typeface="ＭＳ Ｐゴシック" charset="0"/>
              <a:cs typeface="Cambria" charset="0"/>
            </a:endParaRPr>
          </a:p>
        </p:txBody>
      </p:sp>
      <p:sp>
        <p:nvSpPr>
          <p:cNvPr id="15363" name="Slide Number Placeholder 3"/>
          <p:cNvSpPr>
            <a:spLocks noGrp="1"/>
          </p:cNvSpPr>
          <p:nvPr>
            <p:ph type="sldNum" sz="quarter" idx="4294967295"/>
          </p:nvPr>
        </p:nvSpPr>
        <p:spPr bwMode="auto">
          <a:xfrm>
            <a:off x="457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600">
                <a:solidFill>
                  <a:schemeClr val="tx1"/>
                </a:solidFill>
                <a:latin typeface="Arial" charset="0"/>
                <a:ea typeface="ＭＳ Ｐゴシック" charset="0"/>
                <a:cs typeface="ＭＳ Ｐゴシック" charset="0"/>
              </a:defRPr>
            </a:lvl1pPr>
            <a:lvl2pPr marL="742950" indent="-285750" eaLnBrk="0" hangingPunct="0">
              <a:defRPr sz="3600">
                <a:solidFill>
                  <a:schemeClr val="tx1"/>
                </a:solidFill>
                <a:latin typeface="Arial" charset="0"/>
                <a:ea typeface="ＭＳ Ｐゴシック" charset="0"/>
              </a:defRPr>
            </a:lvl2pPr>
            <a:lvl3pPr marL="1143000" indent="-228600" eaLnBrk="0" hangingPunct="0">
              <a:defRPr sz="3600">
                <a:solidFill>
                  <a:schemeClr val="tx1"/>
                </a:solidFill>
                <a:latin typeface="Arial" charset="0"/>
                <a:ea typeface="ＭＳ Ｐゴシック" charset="0"/>
              </a:defRPr>
            </a:lvl3pPr>
            <a:lvl4pPr marL="1600200" indent="-228600" eaLnBrk="0" hangingPunct="0">
              <a:defRPr sz="3600">
                <a:solidFill>
                  <a:schemeClr val="tx1"/>
                </a:solidFill>
                <a:latin typeface="Arial" charset="0"/>
                <a:ea typeface="ＭＳ Ｐゴシック" charset="0"/>
              </a:defRPr>
            </a:lvl4pPr>
            <a:lvl5pPr marL="2057400" indent="-228600" eaLnBrk="0" hangingPunct="0">
              <a:defRPr sz="3600">
                <a:solidFill>
                  <a:schemeClr val="tx1"/>
                </a:solidFill>
                <a:latin typeface="Arial" charset="0"/>
                <a:ea typeface="ＭＳ Ｐゴシック" charset="0"/>
              </a:defRPr>
            </a:lvl5pPr>
            <a:lvl6pPr marL="2514600" indent="-228600" eaLnBrk="0" fontAlgn="base" hangingPunct="0">
              <a:spcBef>
                <a:spcPct val="0"/>
              </a:spcBef>
              <a:spcAft>
                <a:spcPct val="0"/>
              </a:spcAft>
              <a:defRPr sz="3600">
                <a:solidFill>
                  <a:schemeClr val="tx1"/>
                </a:solidFill>
                <a:latin typeface="Arial" charset="0"/>
                <a:ea typeface="ＭＳ Ｐゴシック" charset="0"/>
              </a:defRPr>
            </a:lvl6pPr>
            <a:lvl7pPr marL="2971800" indent="-228600" eaLnBrk="0" fontAlgn="base" hangingPunct="0">
              <a:spcBef>
                <a:spcPct val="0"/>
              </a:spcBef>
              <a:spcAft>
                <a:spcPct val="0"/>
              </a:spcAft>
              <a:defRPr sz="3600">
                <a:solidFill>
                  <a:schemeClr val="tx1"/>
                </a:solidFill>
                <a:latin typeface="Arial" charset="0"/>
                <a:ea typeface="ＭＳ Ｐゴシック" charset="0"/>
              </a:defRPr>
            </a:lvl7pPr>
            <a:lvl8pPr marL="3429000" indent="-228600" eaLnBrk="0" fontAlgn="base" hangingPunct="0">
              <a:spcBef>
                <a:spcPct val="0"/>
              </a:spcBef>
              <a:spcAft>
                <a:spcPct val="0"/>
              </a:spcAft>
              <a:defRPr sz="3600">
                <a:solidFill>
                  <a:schemeClr val="tx1"/>
                </a:solidFill>
                <a:latin typeface="Arial" charset="0"/>
                <a:ea typeface="ＭＳ Ｐゴシック" charset="0"/>
              </a:defRPr>
            </a:lvl8pPr>
            <a:lvl9pPr marL="3886200" indent="-228600" eaLnBrk="0" fontAlgn="base" hangingPunct="0">
              <a:spcBef>
                <a:spcPct val="0"/>
              </a:spcBef>
              <a:spcAft>
                <a:spcPct val="0"/>
              </a:spcAft>
              <a:defRPr sz="3600">
                <a:solidFill>
                  <a:schemeClr val="tx1"/>
                </a:solidFill>
                <a:latin typeface="Arial" charset="0"/>
                <a:ea typeface="ＭＳ Ｐゴシック" charset="0"/>
              </a:defRPr>
            </a:lvl9pPr>
          </a:lstStyle>
          <a:p>
            <a:pPr eaLnBrk="1" hangingPunct="1"/>
            <a:fld id="{9D67F55D-0581-1C47-B9A5-F069BC99665D}" type="slidenum">
              <a:rPr lang="en-US" sz="1200">
                <a:solidFill>
                  <a:srgbClr val="898989"/>
                </a:solidFill>
                <a:latin typeface="Calibri" charset="0"/>
              </a:rPr>
              <a:pPr eaLnBrk="1" hangingPunct="1"/>
              <a:t>10</a:t>
            </a:fld>
            <a:endParaRPr lang="en-US" sz="1200" dirty="0">
              <a:solidFill>
                <a:srgbClr val="898989"/>
              </a:solidFill>
              <a:latin typeface="Calibri" charset="0"/>
            </a:endParaRPr>
          </a:p>
        </p:txBody>
      </p:sp>
      <p:sp>
        <p:nvSpPr>
          <p:cNvPr id="7" name="TextBox 6"/>
          <p:cNvSpPr txBox="1"/>
          <p:nvPr/>
        </p:nvSpPr>
        <p:spPr>
          <a:xfrm>
            <a:off x="7038975" y="6370156"/>
            <a:ext cx="2105025" cy="460232"/>
          </a:xfrm>
          <a:prstGeom prst="rect">
            <a:avLst/>
          </a:prstGeom>
          <a:solidFill>
            <a:srgbClr val="FFC64C"/>
          </a:solidFill>
        </p:spPr>
        <p:txBody>
          <a:bodyPr wrap="square" rtlCol="0">
            <a:spAutoFit/>
          </a:bodyPr>
          <a:lstStyle/>
          <a:p>
            <a:endParaRPr lang="en-US" dirty="0">
              <a:solidFill>
                <a:prstClr val="black"/>
              </a:solidFill>
            </a:endParaRPr>
          </a:p>
        </p:txBody>
      </p:sp>
      <p:pic>
        <p:nvPicPr>
          <p:cNvPr id="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8115" y="6317897"/>
            <a:ext cx="2105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3" name="TextBox 2"/>
          <p:cNvSpPr txBox="1"/>
          <p:nvPr/>
        </p:nvSpPr>
        <p:spPr>
          <a:xfrm>
            <a:off x="457200" y="1566333"/>
            <a:ext cx="8356600" cy="5016757"/>
          </a:xfrm>
          <a:prstGeom prst="rect">
            <a:avLst/>
          </a:prstGeom>
          <a:noFill/>
        </p:spPr>
        <p:txBody>
          <a:bodyPr wrap="square" rtlCol="0">
            <a:spAutoFit/>
          </a:bodyPr>
          <a:lstStyle/>
          <a:p>
            <a:pPr marL="342900" indent="-342900" algn="just">
              <a:buClr>
                <a:srgbClr val="FF0000"/>
              </a:buClr>
              <a:buFont typeface="Wingdings" charset="2"/>
              <a:buChar char="v"/>
            </a:pPr>
            <a:r>
              <a:rPr lang="en-US" sz="3200" dirty="0"/>
              <a:t>Call termination is a natural monopoly </a:t>
            </a:r>
            <a:endParaRPr lang="en-US" sz="3200" dirty="0" smtClean="0"/>
          </a:p>
          <a:p>
            <a:pPr marL="342900" indent="-342900" algn="just">
              <a:buClr>
                <a:srgbClr val="FF0000"/>
              </a:buClr>
              <a:buFont typeface="Wingdings" charset="2"/>
              <a:buChar char="v"/>
            </a:pPr>
            <a:r>
              <a:rPr lang="en-US" sz="3200" dirty="0" smtClean="0"/>
              <a:t>Cost</a:t>
            </a:r>
            <a:r>
              <a:rPr lang="en-US" sz="3200" dirty="0"/>
              <a:t>-based termination rates encourage competition and affordable </a:t>
            </a:r>
            <a:r>
              <a:rPr lang="en-US" sz="3200" dirty="0" smtClean="0"/>
              <a:t>pricing.</a:t>
            </a:r>
          </a:p>
          <a:p>
            <a:pPr marL="342900" indent="-342900" algn="just">
              <a:buClr>
                <a:srgbClr val="FF0000"/>
              </a:buClr>
              <a:buFont typeface="Wingdings" charset="2"/>
              <a:buChar char="v"/>
            </a:pPr>
            <a:r>
              <a:rPr lang="en-US" sz="3200" dirty="0" smtClean="0"/>
              <a:t>Cost</a:t>
            </a:r>
            <a:r>
              <a:rPr lang="en-US" sz="3200" dirty="0"/>
              <a:t>-based termination rates remove market distortions and provide efficient investment incentives. </a:t>
            </a:r>
            <a:endParaRPr lang="en-US" sz="3200" dirty="0" smtClean="0"/>
          </a:p>
          <a:p>
            <a:pPr marL="342900" indent="-342900" algn="just">
              <a:buClr>
                <a:srgbClr val="FF0000"/>
              </a:buClr>
              <a:buFont typeface="Wingdings" charset="2"/>
              <a:buChar char="v"/>
            </a:pPr>
            <a:r>
              <a:rPr lang="en-US" sz="3200" dirty="0" smtClean="0"/>
              <a:t>The </a:t>
            </a:r>
            <a:r>
              <a:rPr lang="en-US" sz="3200" dirty="0"/>
              <a:t>net effect of fair competition is lower costs of communication, better services and more equitable returns on investment for all operators.</a:t>
            </a:r>
            <a:r>
              <a:rPr lang="en-US" sz="3200" dirty="0"/>
              <a:t> </a:t>
            </a:r>
            <a:endParaRPr lang="en-ZA" sz="3200" b="1" dirty="0" smtClean="0">
              <a:solidFill>
                <a:prstClr val="black"/>
              </a:solidFill>
              <a:latin typeface="Cambria" panose="02040503050406030204" pitchFamily="18" charset="0"/>
            </a:endParaRPr>
          </a:p>
        </p:txBody>
      </p:sp>
    </p:spTree>
    <p:extLst>
      <p:ext uri="{BB962C8B-B14F-4D97-AF65-F5344CB8AC3E}">
        <p14:creationId xmlns:p14="http://schemas.microsoft.com/office/powerpoint/2010/main" val="339182481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562699"/>
            <a:ext cx="8229600" cy="1024801"/>
          </a:xfrm>
        </p:spPr>
        <p:txBody>
          <a:bodyPr>
            <a:normAutofit/>
          </a:bodyPr>
          <a:lstStyle/>
          <a:p>
            <a:r>
              <a:rPr lang="en-ZA" sz="3600" b="1" dirty="0">
                <a:latin typeface="Cambria"/>
                <a:ea typeface="ＭＳ Ｐゴシック" charset="0"/>
                <a:cs typeface="Cambria"/>
              </a:rPr>
              <a:t>TERMINATION RATES</a:t>
            </a:r>
            <a:endParaRPr lang="en-US" sz="3600" b="1" dirty="0">
              <a:latin typeface="Cambria" charset="0"/>
              <a:ea typeface="ＭＳ Ｐゴシック" charset="0"/>
              <a:cs typeface="Cambria" charset="0"/>
            </a:endParaRPr>
          </a:p>
        </p:txBody>
      </p:sp>
      <p:sp>
        <p:nvSpPr>
          <p:cNvPr id="15363" name="Slide Number Placeholder 3"/>
          <p:cNvSpPr>
            <a:spLocks noGrp="1"/>
          </p:cNvSpPr>
          <p:nvPr>
            <p:ph type="sldNum" sz="quarter" idx="4294967295"/>
          </p:nvPr>
        </p:nvSpPr>
        <p:spPr bwMode="auto">
          <a:xfrm>
            <a:off x="457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600">
                <a:solidFill>
                  <a:schemeClr val="tx1"/>
                </a:solidFill>
                <a:latin typeface="Arial" charset="0"/>
                <a:ea typeface="ＭＳ Ｐゴシック" charset="0"/>
                <a:cs typeface="ＭＳ Ｐゴシック" charset="0"/>
              </a:defRPr>
            </a:lvl1pPr>
            <a:lvl2pPr marL="742950" indent="-285750" eaLnBrk="0" hangingPunct="0">
              <a:defRPr sz="3600">
                <a:solidFill>
                  <a:schemeClr val="tx1"/>
                </a:solidFill>
                <a:latin typeface="Arial" charset="0"/>
                <a:ea typeface="ＭＳ Ｐゴシック" charset="0"/>
              </a:defRPr>
            </a:lvl2pPr>
            <a:lvl3pPr marL="1143000" indent="-228600" eaLnBrk="0" hangingPunct="0">
              <a:defRPr sz="3600">
                <a:solidFill>
                  <a:schemeClr val="tx1"/>
                </a:solidFill>
                <a:latin typeface="Arial" charset="0"/>
                <a:ea typeface="ＭＳ Ｐゴシック" charset="0"/>
              </a:defRPr>
            </a:lvl3pPr>
            <a:lvl4pPr marL="1600200" indent="-228600" eaLnBrk="0" hangingPunct="0">
              <a:defRPr sz="3600">
                <a:solidFill>
                  <a:schemeClr val="tx1"/>
                </a:solidFill>
                <a:latin typeface="Arial" charset="0"/>
                <a:ea typeface="ＭＳ Ｐゴシック" charset="0"/>
              </a:defRPr>
            </a:lvl4pPr>
            <a:lvl5pPr marL="2057400" indent="-228600" eaLnBrk="0" hangingPunct="0">
              <a:defRPr sz="3600">
                <a:solidFill>
                  <a:schemeClr val="tx1"/>
                </a:solidFill>
                <a:latin typeface="Arial" charset="0"/>
                <a:ea typeface="ＭＳ Ｐゴシック" charset="0"/>
              </a:defRPr>
            </a:lvl5pPr>
            <a:lvl6pPr marL="2514600" indent="-228600" eaLnBrk="0" fontAlgn="base" hangingPunct="0">
              <a:spcBef>
                <a:spcPct val="0"/>
              </a:spcBef>
              <a:spcAft>
                <a:spcPct val="0"/>
              </a:spcAft>
              <a:defRPr sz="3600">
                <a:solidFill>
                  <a:schemeClr val="tx1"/>
                </a:solidFill>
                <a:latin typeface="Arial" charset="0"/>
                <a:ea typeface="ＭＳ Ｐゴシック" charset="0"/>
              </a:defRPr>
            </a:lvl6pPr>
            <a:lvl7pPr marL="2971800" indent="-228600" eaLnBrk="0" fontAlgn="base" hangingPunct="0">
              <a:spcBef>
                <a:spcPct val="0"/>
              </a:spcBef>
              <a:spcAft>
                <a:spcPct val="0"/>
              </a:spcAft>
              <a:defRPr sz="3600">
                <a:solidFill>
                  <a:schemeClr val="tx1"/>
                </a:solidFill>
                <a:latin typeface="Arial" charset="0"/>
                <a:ea typeface="ＭＳ Ｐゴシック" charset="0"/>
              </a:defRPr>
            </a:lvl7pPr>
            <a:lvl8pPr marL="3429000" indent="-228600" eaLnBrk="0" fontAlgn="base" hangingPunct="0">
              <a:spcBef>
                <a:spcPct val="0"/>
              </a:spcBef>
              <a:spcAft>
                <a:spcPct val="0"/>
              </a:spcAft>
              <a:defRPr sz="3600">
                <a:solidFill>
                  <a:schemeClr val="tx1"/>
                </a:solidFill>
                <a:latin typeface="Arial" charset="0"/>
                <a:ea typeface="ＭＳ Ｐゴシック" charset="0"/>
              </a:defRPr>
            </a:lvl8pPr>
            <a:lvl9pPr marL="3886200" indent="-228600" eaLnBrk="0" fontAlgn="base" hangingPunct="0">
              <a:spcBef>
                <a:spcPct val="0"/>
              </a:spcBef>
              <a:spcAft>
                <a:spcPct val="0"/>
              </a:spcAft>
              <a:defRPr sz="3600">
                <a:solidFill>
                  <a:schemeClr val="tx1"/>
                </a:solidFill>
                <a:latin typeface="Arial" charset="0"/>
                <a:ea typeface="ＭＳ Ｐゴシック" charset="0"/>
              </a:defRPr>
            </a:lvl9pPr>
          </a:lstStyle>
          <a:p>
            <a:pPr eaLnBrk="1" hangingPunct="1"/>
            <a:fld id="{9D67F55D-0581-1C47-B9A5-F069BC99665D}" type="slidenum">
              <a:rPr lang="en-US" sz="1200">
                <a:solidFill>
                  <a:srgbClr val="898989"/>
                </a:solidFill>
                <a:latin typeface="Calibri" charset="0"/>
              </a:rPr>
              <a:pPr eaLnBrk="1" hangingPunct="1"/>
              <a:t>11</a:t>
            </a:fld>
            <a:endParaRPr lang="en-US" sz="1200" dirty="0">
              <a:solidFill>
                <a:srgbClr val="898989"/>
              </a:solidFill>
              <a:latin typeface="Calibri" charset="0"/>
            </a:endParaRPr>
          </a:p>
        </p:txBody>
      </p:sp>
      <p:sp>
        <p:nvSpPr>
          <p:cNvPr id="7" name="TextBox 6"/>
          <p:cNvSpPr txBox="1"/>
          <p:nvPr/>
        </p:nvSpPr>
        <p:spPr>
          <a:xfrm>
            <a:off x="7038975" y="6370156"/>
            <a:ext cx="2105025" cy="460232"/>
          </a:xfrm>
          <a:prstGeom prst="rect">
            <a:avLst/>
          </a:prstGeom>
          <a:solidFill>
            <a:srgbClr val="FFC64C"/>
          </a:solidFill>
        </p:spPr>
        <p:txBody>
          <a:bodyPr wrap="square" rtlCol="0">
            <a:spAutoFit/>
          </a:bodyPr>
          <a:lstStyle/>
          <a:p>
            <a:endParaRPr lang="en-US" dirty="0">
              <a:solidFill>
                <a:prstClr val="black"/>
              </a:solidFill>
            </a:endParaRPr>
          </a:p>
        </p:txBody>
      </p:sp>
      <p:pic>
        <p:nvPicPr>
          <p:cNvPr id="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8115" y="6317897"/>
            <a:ext cx="2105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3" name="TextBox 2"/>
          <p:cNvSpPr txBox="1"/>
          <p:nvPr/>
        </p:nvSpPr>
        <p:spPr>
          <a:xfrm>
            <a:off x="457200" y="1587500"/>
            <a:ext cx="8356600" cy="1077218"/>
          </a:xfrm>
          <a:prstGeom prst="rect">
            <a:avLst/>
          </a:prstGeom>
          <a:noFill/>
        </p:spPr>
        <p:txBody>
          <a:bodyPr wrap="square" rtlCol="0">
            <a:spAutoFit/>
          </a:bodyPr>
          <a:lstStyle/>
          <a:p>
            <a:pPr marL="122400" lvl="2" algn="just">
              <a:buClr>
                <a:srgbClr val="FF0000"/>
              </a:buClr>
            </a:pPr>
            <a:r>
              <a:rPr lang="en-ZA" sz="3200" b="1" dirty="0" smtClean="0">
                <a:solidFill>
                  <a:prstClr val="black"/>
                </a:solidFill>
                <a:latin typeface="Cambria" panose="02040503050406030204" pitchFamily="18" charset="0"/>
              </a:rPr>
              <a:t>As from 4 Oct 2016 the termination rate dropped to 10c.</a:t>
            </a:r>
            <a:endParaRPr lang="en-ZA" sz="3200" b="1" dirty="0" smtClean="0">
              <a:solidFill>
                <a:prstClr val="black"/>
              </a:solidFill>
              <a:latin typeface="Cambria" panose="02040503050406030204"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val="3880000959"/>
              </p:ext>
            </p:extLst>
          </p:nvPr>
        </p:nvGraphicFramePr>
        <p:xfrm>
          <a:off x="457200" y="2729442"/>
          <a:ext cx="8407400" cy="3295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177224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normAutofit/>
          </a:bodyPr>
          <a:lstStyle/>
          <a:p>
            <a:r>
              <a:rPr lang="en-US" sz="4000" b="1" dirty="0" smtClean="0">
                <a:latin typeface="Cambria" charset="0"/>
                <a:ea typeface="ＭＳ Ｐゴシック" charset="0"/>
                <a:cs typeface="Cambria" charset="0"/>
              </a:rPr>
              <a:t>DOMINANCE </a:t>
            </a:r>
            <a:endParaRPr lang="en-US" sz="4000" b="1" dirty="0">
              <a:latin typeface="Cambria" charset="0"/>
              <a:ea typeface="ＭＳ Ｐゴシック" charset="0"/>
              <a:cs typeface="Cambria" charset="0"/>
            </a:endParaRPr>
          </a:p>
        </p:txBody>
      </p:sp>
      <p:sp>
        <p:nvSpPr>
          <p:cNvPr id="6" name="TextBox 5"/>
          <p:cNvSpPr txBox="1"/>
          <p:nvPr/>
        </p:nvSpPr>
        <p:spPr>
          <a:xfrm>
            <a:off x="7038975" y="6356350"/>
            <a:ext cx="2105025" cy="460232"/>
          </a:xfrm>
          <a:prstGeom prst="rect">
            <a:avLst/>
          </a:prstGeom>
          <a:solidFill>
            <a:srgbClr val="FFC64C"/>
          </a:solidFill>
        </p:spPr>
        <p:txBody>
          <a:bodyPr wrap="square" rtlCol="0">
            <a:spAutoFit/>
          </a:bodyPr>
          <a:lstStyle/>
          <a:p>
            <a:endParaRPr lang="en-US"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5725" y="6290285"/>
            <a:ext cx="2105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2" name="Content Placeholder 1"/>
          <p:cNvSpPr>
            <a:spLocks noGrp="1"/>
          </p:cNvSpPr>
          <p:nvPr>
            <p:ph idx="1"/>
          </p:nvPr>
        </p:nvSpPr>
        <p:spPr>
          <a:xfrm>
            <a:off x="457200" y="1600200"/>
            <a:ext cx="8229600" cy="4806950"/>
          </a:xfrm>
        </p:spPr>
        <p:txBody>
          <a:bodyPr>
            <a:normAutofit/>
          </a:bodyPr>
          <a:lstStyle/>
          <a:p>
            <a:pPr algn="just">
              <a:buClr>
                <a:srgbClr val="FF0000"/>
              </a:buClr>
              <a:buFont typeface="Wingdings" charset="2"/>
              <a:buChar char="v"/>
            </a:pPr>
            <a:r>
              <a:rPr lang="en-US" sz="2800" dirty="0" smtClean="0">
                <a:latin typeface="Cambria"/>
                <a:cs typeface="Cambria"/>
              </a:rPr>
              <a:t>Competition </a:t>
            </a:r>
            <a:r>
              <a:rPr lang="en-US" sz="2800" dirty="0">
                <a:latin typeface="Cambria"/>
                <a:cs typeface="Cambria"/>
              </a:rPr>
              <a:t>is needed to:</a:t>
            </a:r>
          </a:p>
          <a:p>
            <a:pPr lvl="1" algn="just"/>
            <a:r>
              <a:rPr lang="en-US" sz="2400" dirty="0">
                <a:latin typeface="Cambria"/>
                <a:cs typeface="Cambria"/>
              </a:rPr>
              <a:t>attract investment</a:t>
            </a:r>
          </a:p>
          <a:p>
            <a:pPr lvl="1" algn="just"/>
            <a:r>
              <a:rPr lang="en-US" sz="2400" dirty="0">
                <a:latin typeface="Cambria"/>
                <a:cs typeface="Cambria"/>
              </a:rPr>
              <a:t>induce more efficient suppliers</a:t>
            </a:r>
          </a:p>
          <a:p>
            <a:pPr lvl="1" algn="just"/>
            <a:r>
              <a:rPr lang="en-US" sz="2400" dirty="0">
                <a:latin typeface="Cambria"/>
                <a:cs typeface="Cambria"/>
              </a:rPr>
              <a:t>greater choice of products and services</a:t>
            </a:r>
          </a:p>
          <a:p>
            <a:pPr lvl="1" algn="just"/>
            <a:r>
              <a:rPr lang="en-US" sz="2400" dirty="0">
                <a:latin typeface="Cambria"/>
                <a:cs typeface="Cambria"/>
              </a:rPr>
              <a:t>lead to lower </a:t>
            </a:r>
            <a:r>
              <a:rPr lang="en-US" sz="2400" dirty="0" smtClean="0">
                <a:latin typeface="Cambria"/>
                <a:cs typeface="Cambria"/>
              </a:rPr>
              <a:t>prices</a:t>
            </a:r>
          </a:p>
          <a:p>
            <a:pPr algn="just">
              <a:buClr>
                <a:srgbClr val="FF0000"/>
              </a:buClr>
              <a:buFont typeface="Wingdings" charset="2"/>
              <a:buChar char="v"/>
            </a:pPr>
            <a:r>
              <a:rPr lang="en-US" dirty="0" smtClean="0">
                <a:latin typeface="Cambria"/>
                <a:cs typeface="Cambria"/>
              </a:rPr>
              <a:t>In terms of Section 78 of the Communications Act CRAN needs to determine dominant players in the telecommunications industry every 3 years. </a:t>
            </a:r>
            <a:endParaRPr lang="en-US" dirty="0">
              <a:latin typeface="Cambria"/>
              <a:cs typeface="Cambria"/>
            </a:endParaRPr>
          </a:p>
          <a:p>
            <a:pPr marL="0" indent="0">
              <a:buClr>
                <a:srgbClr val="FF0000"/>
              </a:buClr>
              <a:buNone/>
            </a:pPr>
            <a:endParaRPr lang="en-GB" sz="2400" dirty="0">
              <a:latin typeface="Cambria" panose="02040503050406030204"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normAutofit/>
          </a:bodyPr>
          <a:lstStyle/>
          <a:p>
            <a:r>
              <a:rPr lang="en-US" sz="4000" b="1" dirty="0" smtClean="0">
                <a:latin typeface="Cambria" charset="0"/>
                <a:ea typeface="ＭＳ Ｐゴシック" charset="0"/>
                <a:cs typeface="Cambria" charset="0"/>
              </a:rPr>
              <a:t>DOMINANCE </a:t>
            </a:r>
            <a:endParaRPr lang="en-US" sz="4000" b="1" dirty="0">
              <a:latin typeface="Cambria" charset="0"/>
              <a:ea typeface="ＭＳ Ｐゴシック" charset="0"/>
              <a:cs typeface="Cambria" charset="0"/>
            </a:endParaRPr>
          </a:p>
        </p:txBody>
      </p:sp>
      <p:sp>
        <p:nvSpPr>
          <p:cNvPr id="6" name="TextBox 5"/>
          <p:cNvSpPr txBox="1"/>
          <p:nvPr/>
        </p:nvSpPr>
        <p:spPr>
          <a:xfrm>
            <a:off x="7038975" y="6356350"/>
            <a:ext cx="2105025" cy="460232"/>
          </a:xfrm>
          <a:prstGeom prst="rect">
            <a:avLst/>
          </a:prstGeom>
          <a:solidFill>
            <a:srgbClr val="FFC64C"/>
          </a:solidFill>
        </p:spPr>
        <p:txBody>
          <a:bodyPr wrap="square" rtlCol="0">
            <a:spAutoFit/>
          </a:bodyPr>
          <a:lstStyle/>
          <a:p>
            <a:endParaRPr lang="en-US"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5725" y="6290285"/>
            <a:ext cx="2105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2" name="Content Placeholder 1"/>
          <p:cNvSpPr>
            <a:spLocks noGrp="1"/>
          </p:cNvSpPr>
          <p:nvPr>
            <p:ph idx="1"/>
          </p:nvPr>
        </p:nvSpPr>
        <p:spPr>
          <a:xfrm>
            <a:off x="457200" y="1600200"/>
            <a:ext cx="8229600" cy="4806950"/>
          </a:xfrm>
        </p:spPr>
        <p:txBody>
          <a:bodyPr>
            <a:normAutofit/>
          </a:bodyPr>
          <a:lstStyle/>
          <a:p>
            <a:pPr algn="just">
              <a:buClr>
                <a:srgbClr val="FF0000"/>
              </a:buClr>
              <a:buFont typeface="Wingdings" charset="2"/>
              <a:buChar char="v"/>
            </a:pPr>
            <a:r>
              <a:rPr lang="en-US" sz="2800" dirty="0" smtClean="0">
                <a:latin typeface="Cambria"/>
                <a:cs typeface="Cambria"/>
              </a:rPr>
              <a:t>Dominant Players are: </a:t>
            </a:r>
          </a:p>
          <a:p>
            <a:pPr marL="457200" lvl="1" indent="0" algn="just">
              <a:buClr>
                <a:srgbClr val="FF0000"/>
              </a:buClr>
              <a:buNone/>
            </a:pPr>
            <a:endParaRPr lang="en-US" dirty="0">
              <a:latin typeface="Cambria"/>
              <a:cs typeface="Cambria"/>
            </a:endParaRPr>
          </a:p>
          <a:p>
            <a:pPr marL="0" indent="0">
              <a:buClr>
                <a:srgbClr val="FF0000"/>
              </a:buClr>
              <a:buNone/>
            </a:pPr>
            <a:endParaRPr lang="en-GB" sz="2400" dirty="0">
              <a:latin typeface="Cambria" panose="02040503050406030204" pitchFamily="18" charset="0"/>
            </a:endParaRPr>
          </a:p>
        </p:txBody>
      </p:sp>
      <p:pic>
        <p:nvPicPr>
          <p:cNvPr id="3" name="Picture 2"/>
          <p:cNvPicPr>
            <a:picLocks noChangeAspect="1"/>
          </p:cNvPicPr>
          <p:nvPr/>
        </p:nvPicPr>
        <p:blipFill>
          <a:blip r:embed="rId3"/>
          <a:stretch>
            <a:fillRect/>
          </a:stretch>
        </p:blipFill>
        <p:spPr>
          <a:xfrm>
            <a:off x="220133" y="2472267"/>
            <a:ext cx="8466667" cy="3818017"/>
          </a:xfrm>
          <a:prstGeom prst="rect">
            <a:avLst/>
          </a:prstGeom>
        </p:spPr>
      </p:pic>
    </p:spTree>
    <p:extLst>
      <p:ext uri="{BB962C8B-B14F-4D97-AF65-F5344CB8AC3E}">
        <p14:creationId xmlns:p14="http://schemas.microsoft.com/office/powerpoint/2010/main" val="32273410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normAutofit/>
          </a:bodyPr>
          <a:lstStyle/>
          <a:p>
            <a:r>
              <a:rPr lang="en-US" sz="4000" b="1" dirty="0" smtClean="0">
                <a:latin typeface="Cambria" charset="0"/>
                <a:ea typeface="ＭＳ Ｐゴシック" charset="0"/>
                <a:cs typeface="Cambria" charset="0"/>
              </a:rPr>
              <a:t>ROAMING IN THE SADC REGION</a:t>
            </a:r>
            <a:endParaRPr lang="en-US" sz="4000" b="1" dirty="0">
              <a:latin typeface="Cambria" charset="0"/>
              <a:ea typeface="ＭＳ Ｐゴシック" charset="0"/>
              <a:cs typeface="Cambria" charset="0"/>
            </a:endParaRPr>
          </a:p>
        </p:txBody>
      </p:sp>
      <p:sp>
        <p:nvSpPr>
          <p:cNvPr id="6" name="TextBox 5"/>
          <p:cNvSpPr txBox="1"/>
          <p:nvPr/>
        </p:nvSpPr>
        <p:spPr>
          <a:xfrm>
            <a:off x="7038975" y="6356350"/>
            <a:ext cx="2105025" cy="460232"/>
          </a:xfrm>
          <a:prstGeom prst="rect">
            <a:avLst/>
          </a:prstGeom>
          <a:solidFill>
            <a:srgbClr val="FFC64C"/>
          </a:solidFill>
        </p:spPr>
        <p:txBody>
          <a:bodyPr wrap="square" rtlCol="0">
            <a:spAutoFit/>
          </a:bodyPr>
          <a:lstStyle/>
          <a:p>
            <a:endParaRPr lang="en-US"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5725" y="6290285"/>
            <a:ext cx="2105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2" name="Content Placeholder 1"/>
          <p:cNvSpPr>
            <a:spLocks noGrp="1"/>
          </p:cNvSpPr>
          <p:nvPr>
            <p:ph idx="1"/>
          </p:nvPr>
        </p:nvSpPr>
        <p:spPr>
          <a:xfrm>
            <a:off x="457200" y="1862667"/>
            <a:ext cx="8229600" cy="4544483"/>
          </a:xfrm>
        </p:spPr>
        <p:txBody>
          <a:bodyPr>
            <a:normAutofit/>
          </a:bodyPr>
          <a:lstStyle/>
          <a:p>
            <a:pPr>
              <a:buClr>
                <a:srgbClr val="FF0000"/>
              </a:buClr>
              <a:buFont typeface="Wingdings" charset="2"/>
              <a:buChar char="v"/>
            </a:pPr>
            <a:r>
              <a:rPr lang="en-US" sz="2400" dirty="0"/>
              <a:t>The overall project goal is to facilitate the lowering of the roaming prices and allow for the increase in communication across the SADC borders thereby facilitating the social and economic development of the Region</a:t>
            </a:r>
            <a:r>
              <a:rPr lang="en-US" sz="2400" dirty="0" smtClean="0"/>
              <a:t>.</a:t>
            </a:r>
          </a:p>
          <a:p>
            <a:pPr>
              <a:buClr>
                <a:srgbClr val="FF0000"/>
              </a:buClr>
              <a:buFont typeface="Wingdings" charset="2"/>
              <a:buChar char="v"/>
            </a:pPr>
            <a:r>
              <a:rPr lang="en-US" sz="2400" dirty="0" smtClean="0"/>
              <a:t>Six countries are currently implementing, namely Botswana, Mozambique, Namibia, Swaziland, Zambia and Zimbabwe. </a:t>
            </a:r>
          </a:p>
          <a:p>
            <a:pPr>
              <a:buClr>
                <a:srgbClr val="FF0000"/>
              </a:buClr>
              <a:buFont typeface="Wingdings" charset="2"/>
              <a:buChar char="v"/>
            </a:pPr>
            <a:r>
              <a:rPr lang="en-US" sz="2400" dirty="0" smtClean="0"/>
              <a:t>On average retail voice tariffs for “calls to home countries” reduced by 19%.</a:t>
            </a:r>
          </a:p>
          <a:p>
            <a:pPr>
              <a:buClr>
                <a:srgbClr val="FF0000"/>
              </a:buClr>
              <a:buFont typeface="Wingdings" charset="2"/>
              <a:buChar char="v"/>
            </a:pPr>
            <a:r>
              <a:rPr lang="en-US" sz="2400" dirty="0" smtClean="0"/>
              <a:t>Retail data tariffs reduced on average by more than 60%.</a:t>
            </a:r>
          </a:p>
          <a:p>
            <a:pPr>
              <a:buClr>
                <a:srgbClr val="FF0000"/>
              </a:buClr>
              <a:buFont typeface="Wingdings" charset="2"/>
              <a:buChar char="v"/>
            </a:pPr>
            <a:endParaRPr lang="en-US" sz="2400" dirty="0" smtClean="0"/>
          </a:p>
          <a:p>
            <a:pPr>
              <a:buClr>
                <a:srgbClr val="FF0000"/>
              </a:buClr>
              <a:buFont typeface="Wingdings" charset="2"/>
              <a:buChar char="v"/>
            </a:pPr>
            <a:endParaRPr lang="en-US" sz="2400" dirty="0"/>
          </a:p>
          <a:p>
            <a:pPr>
              <a:buClr>
                <a:srgbClr val="FF0000"/>
              </a:buClr>
              <a:buFont typeface="Wingdings" panose="05000000000000000000" pitchFamily="2" charset="2"/>
              <a:buChar char="q"/>
            </a:pPr>
            <a:endParaRPr lang="en-ZA" sz="2400" b="1" dirty="0">
              <a:latin typeface="Cambria" panose="02040503050406030204" pitchFamily="18" charset="0"/>
            </a:endParaRPr>
          </a:p>
          <a:p>
            <a:pPr marL="0" indent="0">
              <a:buClr>
                <a:srgbClr val="FF0000"/>
              </a:buClr>
              <a:buNone/>
            </a:pPr>
            <a:endParaRPr lang="en-ZA" sz="2400" b="1" dirty="0" smtClean="0">
              <a:latin typeface="Cambria" panose="02040503050406030204" pitchFamily="18" charset="0"/>
            </a:endParaRPr>
          </a:p>
          <a:p>
            <a:pPr marL="0" indent="0">
              <a:buClr>
                <a:srgbClr val="FF0000"/>
              </a:buClr>
              <a:buNone/>
            </a:pPr>
            <a:endParaRPr lang="en-GB" sz="2400" dirty="0">
              <a:latin typeface="Cambria" panose="02040503050406030204" pitchFamily="18" charset="0"/>
            </a:endParaRPr>
          </a:p>
        </p:txBody>
      </p:sp>
    </p:spTree>
    <p:extLst>
      <p:ext uri="{BB962C8B-B14F-4D97-AF65-F5344CB8AC3E}">
        <p14:creationId xmlns:p14="http://schemas.microsoft.com/office/powerpoint/2010/main" val="15877320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normAutofit/>
          </a:bodyPr>
          <a:lstStyle/>
          <a:p>
            <a:r>
              <a:rPr lang="en-US" sz="4000" b="1" dirty="0">
                <a:latin typeface="Cambria" charset="0"/>
                <a:ea typeface="ＭＳ Ｐゴシック" charset="0"/>
                <a:cs typeface="Cambria" charset="0"/>
              </a:rPr>
              <a:t>ROAMING IN THE SADC REGION</a:t>
            </a:r>
            <a:endParaRPr lang="en-US" sz="4000" b="1" dirty="0">
              <a:latin typeface="Cambria" charset="0"/>
              <a:ea typeface="ＭＳ Ｐゴシック" charset="0"/>
              <a:cs typeface="Cambria" charset="0"/>
            </a:endParaRPr>
          </a:p>
        </p:txBody>
      </p:sp>
      <p:sp>
        <p:nvSpPr>
          <p:cNvPr id="6" name="TextBox 5"/>
          <p:cNvSpPr txBox="1"/>
          <p:nvPr/>
        </p:nvSpPr>
        <p:spPr>
          <a:xfrm>
            <a:off x="7038975" y="6356350"/>
            <a:ext cx="2105025" cy="460232"/>
          </a:xfrm>
          <a:prstGeom prst="rect">
            <a:avLst/>
          </a:prstGeom>
          <a:solidFill>
            <a:srgbClr val="FFC64C"/>
          </a:solidFill>
        </p:spPr>
        <p:txBody>
          <a:bodyPr wrap="square" rtlCol="0">
            <a:spAutoFit/>
          </a:bodyPr>
          <a:lstStyle/>
          <a:p>
            <a:endParaRPr lang="en-US"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5725" y="6290285"/>
            <a:ext cx="2105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2" name="Content Placeholder 1"/>
          <p:cNvSpPr>
            <a:spLocks noGrp="1"/>
          </p:cNvSpPr>
          <p:nvPr>
            <p:ph idx="1"/>
          </p:nvPr>
        </p:nvSpPr>
        <p:spPr>
          <a:xfrm>
            <a:off x="457200" y="1787565"/>
            <a:ext cx="8229600" cy="4331718"/>
          </a:xfrm>
        </p:spPr>
        <p:txBody>
          <a:bodyPr>
            <a:normAutofit/>
          </a:bodyPr>
          <a:lstStyle/>
          <a:p>
            <a:pPr marL="0" indent="0">
              <a:buClr>
                <a:srgbClr val="FF0000"/>
              </a:buClr>
              <a:buNone/>
            </a:pPr>
            <a:endParaRPr lang="en-ZA" sz="2400" b="1" dirty="0" smtClean="0">
              <a:latin typeface="Cambria" panose="02040503050406030204" pitchFamily="18" charset="0"/>
            </a:endParaRPr>
          </a:p>
          <a:p>
            <a:pPr marL="0" indent="0">
              <a:buClr>
                <a:srgbClr val="FF0000"/>
              </a:buClr>
              <a:buNone/>
            </a:pPr>
            <a:endParaRPr lang="en-GB" sz="2400" dirty="0">
              <a:latin typeface="Cambria" panose="02040503050406030204"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val="1016140777"/>
              </p:ext>
            </p:extLst>
          </p:nvPr>
        </p:nvGraphicFramePr>
        <p:xfrm>
          <a:off x="880533" y="1787565"/>
          <a:ext cx="7264399" cy="39528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10803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pPr>
              <a:buClr>
                <a:srgbClr val="FF0000"/>
              </a:buClr>
              <a:buFont typeface="Wingdings" charset="2"/>
              <a:buChar char="v"/>
            </a:pPr>
            <a:r>
              <a:rPr lang="en-US" dirty="0" smtClean="0"/>
              <a:t>Initiatives to grow the ICT industry through competition at all levels benefit:</a:t>
            </a:r>
          </a:p>
          <a:p>
            <a:pPr lvl="1">
              <a:buClr>
                <a:srgbClr val="FF0000"/>
              </a:buClr>
              <a:buFont typeface="Wingdings" charset="2"/>
              <a:buChar char="v"/>
            </a:pPr>
            <a:r>
              <a:rPr lang="en-US" dirty="0" smtClean="0"/>
              <a:t>The consumer</a:t>
            </a:r>
          </a:p>
          <a:p>
            <a:pPr lvl="1">
              <a:buClr>
                <a:srgbClr val="FF0000"/>
              </a:buClr>
              <a:buFont typeface="Wingdings" charset="2"/>
              <a:buChar char="v"/>
            </a:pPr>
            <a:r>
              <a:rPr lang="en-US" dirty="0" smtClean="0"/>
              <a:t>The industry</a:t>
            </a:r>
          </a:p>
          <a:p>
            <a:pPr lvl="1">
              <a:buClr>
                <a:srgbClr val="FF0000"/>
              </a:buClr>
              <a:buFont typeface="Wingdings" charset="2"/>
              <a:buChar char="v"/>
            </a:pPr>
            <a:r>
              <a:rPr lang="en-US" dirty="0" smtClean="0"/>
              <a:t>The economy at large.</a:t>
            </a:r>
          </a:p>
          <a:p>
            <a:pPr>
              <a:buClr>
                <a:srgbClr val="FF0000"/>
              </a:buClr>
              <a:buFont typeface="Wingdings" charset="2"/>
              <a:buChar char="v"/>
            </a:pPr>
            <a:r>
              <a:rPr lang="en-US" dirty="0" smtClean="0"/>
              <a:t>CRAN takes this mandate very serious and since digital transformation indeed leads to economic growth and prosperity.  </a:t>
            </a:r>
          </a:p>
          <a:p>
            <a:pPr lvl="1"/>
            <a:endParaRPr lang="en-US" dirty="0"/>
          </a:p>
        </p:txBody>
      </p:sp>
    </p:spTree>
    <p:extLst>
      <p:ext uri="{BB962C8B-B14F-4D97-AF65-F5344CB8AC3E}">
        <p14:creationId xmlns:p14="http://schemas.microsoft.com/office/powerpoint/2010/main" val="3740325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100" y="2819399"/>
            <a:ext cx="8229600" cy="3421063"/>
          </a:xfrm>
        </p:spPr>
        <p:txBody>
          <a:bodyPr>
            <a:normAutofit/>
          </a:bodyPr>
          <a:lstStyle/>
          <a:p>
            <a:pPr marL="0" indent="0" algn="ctr">
              <a:buNone/>
            </a:pPr>
            <a:r>
              <a:rPr lang="en-ZA" sz="4800" b="1" dirty="0" smtClean="0">
                <a:latin typeface="Cambria" panose="02040503050406030204" pitchFamily="18" charset="0"/>
              </a:rPr>
              <a:t>Thank you !</a:t>
            </a:r>
            <a:endParaRPr lang="en-GB" sz="4800" b="1" dirty="0">
              <a:latin typeface="Cambria" panose="02040503050406030204" pitchFamily="18" charset="0"/>
            </a:endParaRPr>
          </a:p>
        </p:txBody>
      </p:sp>
    </p:spTree>
    <p:extLst>
      <p:ext uri="{BB962C8B-B14F-4D97-AF65-F5344CB8AC3E}">
        <p14:creationId xmlns:p14="http://schemas.microsoft.com/office/powerpoint/2010/main" val="35686067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le 1"/>
          <p:cNvSpPr>
            <a:spLocks noGrp="1"/>
          </p:cNvSpPr>
          <p:nvPr>
            <p:ph type="ctrTitle"/>
          </p:nvPr>
        </p:nvSpPr>
        <p:spPr>
          <a:xfrm>
            <a:off x="590650" y="1028700"/>
            <a:ext cx="8019950" cy="2362200"/>
          </a:xfrm>
        </p:spPr>
        <p:txBody>
          <a:bodyPr>
            <a:normAutofit/>
          </a:bodyPr>
          <a:lstStyle/>
          <a:p>
            <a:pPr lvl="0"/>
            <a:r>
              <a:rPr lang="en-US" b="1" dirty="0"/>
              <a:t>Economic Regulation and Digital Transformation</a:t>
            </a:r>
          </a:p>
        </p:txBody>
      </p:sp>
      <p:sp>
        <p:nvSpPr>
          <p:cNvPr id="14339" name="Subtitle 2"/>
          <p:cNvSpPr>
            <a:spLocks noGrp="1"/>
          </p:cNvSpPr>
          <p:nvPr>
            <p:ph type="subTitle" idx="1"/>
          </p:nvPr>
        </p:nvSpPr>
        <p:spPr>
          <a:xfrm>
            <a:off x="2209800" y="4381500"/>
            <a:ext cx="6400800" cy="1066800"/>
          </a:xfrm>
        </p:spPr>
        <p:txBody>
          <a:bodyPr>
            <a:normAutofit fontScale="40000" lnSpcReduction="20000"/>
          </a:bodyPr>
          <a:lstStyle/>
          <a:p>
            <a:pPr algn="r" eaLnBrk="1" hangingPunct="1">
              <a:lnSpc>
                <a:spcPct val="80000"/>
              </a:lnSpc>
            </a:pPr>
            <a:endParaRPr lang="en-US" sz="1300" dirty="0">
              <a:solidFill>
                <a:srgbClr val="898989"/>
              </a:solidFill>
              <a:latin typeface="Cambria" charset="0"/>
              <a:ea typeface="ＭＳ Ｐゴシック" charset="0"/>
              <a:cs typeface="Cambria" charset="0"/>
            </a:endParaRPr>
          </a:p>
          <a:p>
            <a:pPr algn="r" eaLnBrk="1" hangingPunct="1">
              <a:lnSpc>
                <a:spcPct val="80000"/>
              </a:lnSpc>
            </a:pPr>
            <a:endParaRPr lang="en-US" sz="1300" dirty="0">
              <a:solidFill>
                <a:srgbClr val="898989"/>
              </a:solidFill>
              <a:latin typeface="Cambria" charset="0"/>
              <a:ea typeface="ＭＳ Ｐゴシック" charset="0"/>
              <a:cs typeface="Cambria" charset="0"/>
            </a:endParaRPr>
          </a:p>
          <a:p>
            <a:pPr algn="r" eaLnBrk="1" hangingPunct="1">
              <a:lnSpc>
                <a:spcPct val="80000"/>
              </a:lnSpc>
            </a:pPr>
            <a:r>
              <a:rPr lang="en-US" sz="6737" b="1" dirty="0">
                <a:solidFill>
                  <a:schemeClr val="tx1"/>
                </a:solidFill>
                <a:latin typeface="Cambria" charset="0"/>
                <a:ea typeface="ＭＳ Ｐゴシック" charset="0"/>
                <a:cs typeface="Cambria" charset="0"/>
              </a:rPr>
              <a:t>By </a:t>
            </a:r>
            <a:r>
              <a:rPr lang="en-US" sz="6737" b="1" dirty="0" smtClean="0">
                <a:solidFill>
                  <a:schemeClr val="tx1"/>
                </a:solidFill>
                <a:latin typeface="Cambria" charset="0"/>
                <a:ea typeface="ＭＳ Ｐゴシック" charset="0"/>
                <a:cs typeface="Cambria" charset="0"/>
              </a:rPr>
              <a:t>Helene Vosloo</a:t>
            </a:r>
            <a:endParaRPr lang="en-US" sz="6737" b="1" dirty="0">
              <a:solidFill>
                <a:schemeClr val="tx1"/>
              </a:solidFill>
              <a:latin typeface="Cambria" charset="0"/>
              <a:ea typeface="ＭＳ Ｐゴシック" charset="0"/>
              <a:cs typeface="Cambria" charset="0"/>
            </a:endParaRPr>
          </a:p>
          <a:p>
            <a:pPr algn="r" eaLnBrk="1" hangingPunct="1">
              <a:lnSpc>
                <a:spcPct val="80000"/>
              </a:lnSpc>
            </a:pPr>
            <a:endParaRPr lang="en-ZA" sz="2353" b="1" dirty="0">
              <a:solidFill>
                <a:schemeClr val="tx1"/>
              </a:solidFill>
              <a:latin typeface="Cambria" charset="0"/>
              <a:ea typeface="ＭＳ Ｐゴシック" charset="0"/>
              <a:cs typeface="Cambria" charset="0"/>
            </a:endParaRPr>
          </a:p>
          <a:p>
            <a:pPr algn="r" eaLnBrk="1" hangingPunct="1">
              <a:lnSpc>
                <a:spcPct val="80000"/>
              </a:lnSpc>
            </a:pPr>
            <a:r>
              <a:rPr lang="en-US" sz="3636" b="1" dirty="0" smtClean="0">
                <a:solidFill>
                  <a:schemeClr val="tx1"/>
                </a:solidFill>
                <a:latin typeface="Cambria" charset="0"/>
                <a:ea typeface="ＭＳ Ｐゴシック" charset="0"/>
                <a:cs typeface="Cambria" charset="0"/>
              </a:rPr>
              <a:t>Head: Economics and Sector Research</a:t>
            </a:r>
          </a:p>
          <a:p>
            <a:pPr algn="r" eaLnBrk="1" hangingPunct="1">
              <a:lnSpc>
                <a:spcPct val="80000"/>
              </a:lnSpc>
            </a:pPr>
            <a:r>
              <a:rPr lang="en-US" sz="3636" b="1" dirty="0" smtClean="0">
                <a:solidFill>
                  <a:schemeClr val="tx1"/>
                </a:solidFill>
                <a:latin typeface="Cambria" charset="0"/>
                <a:ea typeface="ＭＳ Ｐゴシック" charset="0"/>
                <a:cs typeface="Cambria" charset="0"/>
              </a:rPr>
              <a:t>10 October 2016</a:t>
            </a:r>
            <a:endParaRPr lang="en-US" sz="3636" b="1" dirty="0" smtClean="0">
              <a:solidFill>
                <a:schemeClr val="tx1"/>
              </a:solidFill>
              <a:latin typeface="Cambria" charset="0"/>
              <a:ea typeface="ＭＳ Ｐゴシック" charset="0"/>
              <a:cs typeface="Cambria" charset="0"/>
            </a:endParaRPr>
          </a:p>
          <a:p>
            <a:pPr algn="r" eaLnBrk="1" hangingPunct="1">
              <a:lnSpc>
                <a:spcPct val="80000"/>
              </a:lnSpc>
            </a:pPr>
            <a:endParaRPr lang="en-US" sz="2353" dirty="0">
              <a:solidFill>
                <a:srgbClr val="898989"/>
              </a:solidFill>
              <a:latin typeface="Cambria" charset="0"/>
              <a:ea typeface="ＭＳ Ｐゴシック" charset="0"/>
              <a:cs typeface="Cambria" charset="0"/>
            </a:endParaRPr>
          </a:p>
        </p:txBody>
      </p:sp>
    </p:spTree>
    <p:extLst>
      <p:ext uri="{BB962C8B-B14F-4D97-AF65-F5344CB8AC3E}">
        <p14:creationId xmlns:p14="http://schemas.microsoft.com/office/powerpoint/2010/main" val="19888698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562699"/>
            <a:ext cx="8229600" cy="1024801"/>
          </a:xfrm>
        </p:spPr>
        <p:txBody>
          <a:bodyPr>
            <a:normAutofit/>
          </a:bodyPr>
          <a:lstStyle/>
          <a:p>
            <a:r>
              <a:rPr lang="en-US" sz="3600" b="1" dirty="0">
                <a:latin typeface="Cambria"/>
                <a:cs typeface="Cambria"/>
              </a:rPr>
              <a:t>INTRODUCTION</a:t>
            </a:r>
            <a:endParaRPr lang="en-US" sz="3600" b="1" dirty="0">
              <a:latin typeface="Cambria" charset="0"/>
              <a:ea typeface="ＭＳ Ｐゴシック" charset="0"/>
              <a:cs typeface="Cambria" charset="0"/>
            </a:endParaRPr>
          </a:p>
        </p:txBody>
      </p:sp>
      <p:sp>
        <p:nvSpPr>
          <p:cNvPr id="15363" name="Slide Number Placeholder 3"/>
          <p:cNvSpPr>
            <a:spLocks noGrp="1"/>
          </p:cNvSpPr>
          <p:nvPr>
            <p:ph type="sldNum" sz="quarter" idx="4294967295"/>
          </p:nvPr>
        </p:nvSpPr>
        <p:spPr bwMode="auto">
          <a:xfrm>
            <a:off x="457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600">
                <a:solidFill>
                  <a:schemeClr val="tx1"/>
                </a:solidFill>
                <a:latin typeface="Arial" charset="0"/>
                <a:ea typeface="ＭＳ Ｐゴシック" charset="0"/>
                <a:cs typeface="ＭＳ Ｐゴシック" charset="0"/>
              </a:defRPr>
            </a:lvl1pPr>
            <a:lvl2pPr marL="742950" indent="-285750" eaLnBrk="0" hangingPunct="0">
              <a:defRPr sz="3600">
                <a:solidFill>
                  <a:schemeClr val="tx1"/>
                </a:solidFill>
                <a:latin typeface="Arial" charset="0"/>
                <a:ea typeface="ＭＳ Ｐゴシック" charset="0"/>
              </a:defRPr>
            </a:lvl2pPr>
            <a:lvl3pPr marL="1143000" indent="-228600" eaLnBrk="0" hangingPunct="0">
              <a:defRPr sz="3600">
                <a:solidFill>
                  <a:schemeClr val="tx1"/>
                </a:solidFill>
                <a:latin typeface="Arial" charset="0"/>
                <a:ea typeface="ＭＳ Ｐゴシック" charset="0"/>
              </a:defRPr>
            </a:lvl3pPr>
            <a:lvl4pPr marL="1600200" indent="-228600" eaLnBrk="0" hangingPunct="0">
              <a:defRPr sz="3600">
                <a:solidFill>
                  <a:schemeClr val="tx1"/>
                </a:solidFill>
                <a:latin typeface="Arial" charset="0"/>
                <a:ea typeface="ＭＳ Ｐゴシック" charset="0"/>
              </a:defRPr>
            </a:lvl4pPr>
            <a:lvl5pPr marL="2057400" indent="-228600" eaLnBrk="0" hangingPunct="0">
              <a:defRPr sz="3600">
                <a:solidFill>
                  <a:schemeClr val="tx1"/>
                </a:solidFill>
                <a:latin typeface="Arial" charset="0"/>
                <a:ea typeface="ＭＳ Ｐゴシック" charset="0"/>
              </a:defRPr>
            </a:lvl5pPr>
            <a:lvl6pPr marL="2514600" indent="-228600" eaLnBrk="0" fontAlgn="base" hangingPunct="0">
              <a:spcBef>
                <a:spcPct val="0"/>
              </a:spcBef>
              <a:spcAft>
                <a:spcPct val="0"/>
              </a:spcAft>
              <a:defRPr sz="3600">
                <a:solidFill>
                  <a:schemeClr val="tx1"/>
                </a:solidFill>
                <a:latin typeface="Arial" charset="0"/>
                <a:ea typeface="ＭＳ Ｐゴシック" charset="0"/>
              </a:defRPr>
            </a:lvl6pPr>
            <a:lvl7pPr marL="2971800" indent="-228600" eaLnBrk="0" fontAlgn="base" hangingPunct="0">
              <a:spcBef>
                <a:spcPct val="0"/>
              </a:spcBef>
              <a:spcAft>
                <a:spcPct val="0"/>
              </a:spcAft>
              <a:defRPr sz="3600">
                <a:solidFill>
                  <a:schemeClr val="tx1"/>
                </a:solidFill>
                <a:latin typeface="Arial" charset="0"/>
                <a:ea typeface="ＭＳ Ｐゴシック" charset="0"/>
              </a:defRPr>
            </a:lvl7pPr>
            <a:lvl8pPr marL="3429000" indent="-228600" eaLnBrk="0" fontAlgn="base" hangingPunct="0">
              <a:spcBef>
                <a:spcPct val="0"/>
              </a:spcBef>
              <a:spcAft>
                <a:spcPct val="0"/>
              </a:spcAft>
              <a:defRPr sz="3600">
                <a:solidFill>
                  <a:schemeClr val="tx1"/>
                </a:solidFill>
                <a:latin typeface="Arial" charset="0"/>
                <a:ea typeface="ＭＳ Ｐゴシック" charset="0"/>
              </a:defRPr>
            </a:lvl8pPr>
            <a:lvl9pPr marL="3886200" indent="-228600" eaLnBrk="0" fontAlgn="base" hangingPunct="0">
              <a:spcBef>
                <a:spcPct val="0"/>
              </a:spcBef>
              <a:spcAft>
                <a:spcPct val="0"/>
              </a:spcAft>
              <a:defRPr sz="3600">
                <a:solidFill>
                  <a:schemeClr val="tx1"/>
                </a:solidFill>
                <a:latin typeface="Arial" charset="0"/>
                <a:ea typeface="ＭＳ Ｐゴシック" charset="0"/>
              </a:defRPr>
            </a:lvl9pPr>
          </a:lstStyle>
          <a:p>
            <a:pPr eaLnBrk="1" hangingPunct="1"/>
            <a:fld id="{9D67F55D-0581-1C47-B9A5-F069BC99665D}" type="slidenum">
              <a:rPr lang="en-US" sz="1200">
                <a:solidFill>
                  <a:srgbClr val="898989"/>
                </a:solidFill>
                <a:latin typeface="Calibri" charset="0"/>
              </a:rPr>
              <a:pPr eaLnBrk="1" hangingPunct="1"/>
              <a:t>3</a:t>
            </a:fld>
            <a:endParaRPr lang="en-US" sz="1200" dirty="0">
              <a:solidFill>
                <a:srgbClr val="898989"/>
              </a:solidFill>
              <a:latin typeface="Calibri" charset="0"/>
            </a:endParaRPr>
          </a:p>
        </p:txBody>
      </p:sp>
      <p:sp>
        <p:nvSpPr>
          <p:cNvPr id="7" name="TextBox 6"/>
          <p:cNvSpPr txBox="1"/>
          <p:nvPr/>
        </p:nvSpPr>
        <p:spPr>
          <a:xfrm>
            <a:off x="7038975" y="6370156"/>
            <a:ext cx="2105025" cy="460232"/>
          </a:xfrm>
          <a:prstGeom prst="rect">
            <a:avLst/>
          </a:prstGeom>
          <a:solidFill>
            <a:srgbClr val="FFC64C"/>
          </a:solidFill>
        </p:spPr>
        <p:txBody>
          <a:bodyPr wrap="square" rtlCol="0">
            <a:spAutoFit/>
          </a:bodyPr>
          <a:lstStyle/>
          <a:p>
            <a:endParaRPr lang="en-US" dirty="0"/>
          </a:p>
        </p:txBody>
      </p:sp>
      <p:pic>
        <p:nvPicPr>
          <p:cNvPr id="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8115" y="6317897"/>
            <a:ext cx="2105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3" name="TextBox 2"/>
          <p:cNvSpPr txBox="1"/>
          <p:nvPr/>
        </p:nvSpPr>
        <p:spPr>
          <a:xfrm>
            <a:off x="457200" y="1678146"/>
            <a:ext cx="8356600" cy="3970318"/>
          </a:xfrm>
          <a:prstGeom prst="rect">
            <a:avLst/>
          </a:prstGeom>
          <a:noFill/>
        </p:spPr>
        <p:txBody>
          <a:bodyPr wrap="square" rtlCol="0">
            <a:spAutoFit/>
          </a:bodyPr>
          <a:lstStyle/>
          <a:p>
            <a:pPr marL="457200" indent="-457200" algn="just">
              <a:buClr>
                <a:srgbClr val="FF0000"/>
              </a:buClr>
              <a:buFont typeface="Wingdings" charset="2"/>
              <a:buChar char="v"/>
            </a:pPr>
            <a:r>
              <a:rPr lang="en-US" sz="2800" dirty="0">
                <a:latin typeface="Cambria"/>
                <a:cs typeface="Cambria"/>
              </a:rPr>
              <a:t>The ICT industry </a:t>
            </a:r>
            <a:r>
              <a:rPr lang="en-US" sz="2800" dirty="0" smtClean="0">
                <a:latin typeface="Cambria"/>
                <a:cs typeface="Cambria"/>
              </a:rPr>
              <a:t>is </a:t>
            </a:r>
            <a:r>
              <a:rPr lang="en-US" sz="2800" dirty="0">
                <a:latin typeface="Cambria"/>
                <a:cs typeface="Cambria"/>
              </a:rPr>
              <a:t>playing an increasingly important role in the global economy.</a:t>
            </a:r>
          </a:p>
          <a:p>
            <a:pPr marL="457200" indent="-457200" algn="just">
              <a:buClr>
                <a:srgbClr val="FF0000"/>
              </a:buClr>
              <a:buFont typeface="Wingdings" charset="2"/>
              <a:buChar char="v"/>
            </a:pPr>
            <a:endParaRPr lang="en-ZA" sz="2800" b="1" dirty="0" smtClean="0">
              <a:latin typeface="Cambria" panose="02040503050406030204" pitchFamily="18" charset="0"/>
            </a:endParaRPr>
          </a:p>
          <a:p>
            <a:pPr marL="457200" indent="-457200" algn="just">
              <a:buClr>
                <a:srgbClr val="FF0000"/>
              </a:buClr>
              <a:buFont typeface="Wingdings" charset="2"/>
              <a:buChar char="v"/>
            </a:pPr>
            <a:r>
              <a:rPr lang="en-US" sz="2800" dirty="0">
                <a:latin typeface="Cambria"/>
                <a:cs typeface="Cambria"/>
              </a:rPr>
              <a:t>Because of its size and the nature of its products, the industry has a notable role to play in encouraging economic growth and contributing to other social goods, including improving education and healthcare access and services.</a:t>
            </a:r>
          </a:p>
          <a:p>
            <a:pPr algn="just">
              <a:buClr>
                <a:srgbClr val="FF0000"/>
              </a:buClr>
            </a:pPr>
            <a:endParaRPr lang="en-ZA" sz="2800" b="1" dirty="0" smtClean="0">
              <a:latin typeface="Cambria" panose="02040503050406030204" pitchFamily="18"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562699"/>
            <a:ext cx="8229600" cy="1024801"/>
          </a:xfrm>
        </p:spPr>
        <p:txBody>
          <a:bodyPr>
            <a:normAutofit/>
          </a:bodyPr>
          <a:lstStyle/>
          <a:p>
            <a:r>
              <a:rPr lang="en-US" sz="3600" b="1" dirty="0">
                <a:latin typeface="Cambria"/>
                <a:cs typeface="Cambria"/>
              </a:rPr>
              <a:t>INTRODUCTION</a:t>
            </a:r>
            <a:endParaRPr lang="en-US" sz="3600" b="1" dirty="0">
              <a:latin typeface="Cambria" charset="0"/>
              <a:ea typeface="ＭＳ Ｐゴシック" charset="0"/>
              <a:cs typeface="Cambria" charset="0"/>
            </a:endParaRPr>
          </a:p>
        </p:txBody>
      </p:sp>
      <p:sp>
        <p:nvSpPr>
          <p:cNvPr id="15363" name="Slide Number Placeholder 3"/>
          <p:cNvSpPr>
            <a:spLocks noGrp="1"/>
          </p:cNvSpPr>
          <p:nvPr>
            <p:ph type="sldNum" sz="quarter" idx="4294967295"/>
          </p:nvPr>
        </p:nvSpPr>
        <p:spPr bwMode="auto">
          <a:xfrm>
            <a:off x="457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3600">
                <a:solidFill>
                  <a:schemeClr val="tx1"/>
                </a:solidFill>
                <a:latin typeface="Arial" charset="0"/>
                <a:ea typeface="ＭＳ Ｐゴシック" charset="0"/>
                <a:cs typeface="ＭＳ Ｐゴシック" charset="0"/>
              </a:defRPr>
            </a:lvl1pPr>
            <a:lvl2pPr marL="742950" indent="-285750" eaLnBrk="0" hangingPunct="0">
              <a:defRPr sz="3600">
                <a:solidFill>
                  <a:schemeClr val="tx1"/>
                </a:solidFill>
                <a:latin typeface="Arial" charset="0"/>
                <a:ea typeface="ＭＳ Ｐゴシック" charset="0"/>
              </a:defRPr>
            </a:lvl2pPr>
            <a:lvl3pPr marL="1143000" indent="-228600" eaLnBrk="0" hangingPunct="0">
              <a:defRPr sz="3600">
                <a:solidFill>
                  <a:schemeClr val="tx1"/>
                </a:solidFill>
                <a:latin typeface="Arial" charset="0"/>
                <a:ea typeface="ＭＳ Ｐゴシック" charset="0"/>
              </a:defRPr>
            </a:lvl3pPr>
            <a:lvl4pPr marL="1600200" indent="-228600" eaLnBrk="0" hangingPunct="0">
              <a:defRPr sz="3600">
                <a:solidFill>
                  <a:schemeClr val="tx1"/>
                </a:solidFill>
                <a:latin typeface="Arial" charset="0"/>
                <a:ea typeface="ＭＳ Ｐゴシック" charset="0"/>
              </a:defRPr>
            </a:lvl4pPr>
            <a:lvl5pPr marL="2057400" indent="-228600" eaLnBrk="0" hangingPunct="0">
              <a:defRPr sz="3600">
                <a:solidFill>
                  <a:schemeClr val="tx1"/>
                </a:solidFill>
                <a:latin typeface="Arial" charset="0"/>
                <a:ea typeface="ＭＳ Ｐゴシック" charset="0"/>
              </a:defRPr>
            </a:lvl5pPr>
            <a:lvl6pPr marL="2514600" indent="-228600" eaLnBrk="0" fontAlgn="base" hangingPunct="0">
              <a:spcBef>
                <a:spcPct val="0"/>
              </a:spcBef>
              <a:spcAft>
                <a:spcPct val="0"/>
              </a:spcAft>
              <a:defRPr sz="3600">
                <a:solidFill>
                  <a:schemeClr val="tx1"/>
                </a:solidFill>
                <a:latin typeface="Arial" charset="0"/>
                <a:ea typeface="ＭＳ Ｐゴシック" charset="0"/>
              </a:defRPr>
            </a:lvl6pPr>
            <a:lvl7pPr marL="2971800" indent="-228600" eaLnBrk="0" fontAlgn="base" hangingPunct="0">
              <a:spcBef>
                <a:spcPct val="0"/>
              </a:spcBef>
              <a:spcAft>
                <a:spcPct val="0"/>
              </a:spcAft>
              <a:defRPr sz="3600">
                <a:solidFill>
                  <a:schemeClr val="tx1"/>
                </a:solidFill>
                <a:latin typeface="Arial" charset="0"/>
                <a:ea typeface="ＭＳ Ｐゴシック" charset="0"/>
              </a:defRPr>
            </a:lvl7pPr>
            <a:lvl8pPr marL="3429000" indent="-228600" eaLnBrk="0" fontAlgn="base" hangingPunct="0">
              <a:spcBef>
                <a:spcPct val="0"/>
              </a:spcBef>
              <a:spcAft>
                <a:spcPct val="0"/>
              </a:spcAft>
              <a:defRPr sz="3600">
                <a:solidFill>
                  <a:schemeClr val="tx1"/>
                </a:solidFill>
                <a:latin typeface="Arial" charset="0"/>
                <a:ea typeface="ＭＳ Ｐゴシック" charset="0"/>
              </a:defRPr>
            </a:lvl8pPr>
            <a:lvl9pPr marL="3886200" indent="-228600" eaLnBrk="0" fontAlgn="base" hangingPunct="0">
              <a:spcBef>
                <a:spcPct val="0"/>
              </a:spcBef>
              <a:spcAft>
                <a:spcPct val="0"/>
              </a:spcAft>
              <a:defRPr sz="3600">
                <a:solidFill>
                  <a:schemeClr val="tx1"/>
                </a:solidFill>
                <a:latin typeface="Arial" charset="0"/>
                <a:ea typeface="ＭＳ Ｐゴシック" charset="0"/>
              </a:defRPr>
            </a:lvl9pPr>
          </a:lstStyle>
          <a:p>
            <a:pPr eaLnBrk="1" hangingPunct="1"/>
            <a:fld id="{9D67F55D-0581-1C47-B9A5-F069BC99665D}" type="slidenum">
              <a:rPr lang="en-US" sz="1200">
                <a:solidFill>
                  <a:srgbClr val="898989"/>
                </a:solidFill>
                <a:latin typeface="Calibri" charset="0"/>
              </a:rPr>
              <a:pPr eaLnBrk="1" hangingPunct="1"/>
              <a:t>4</a:t>
            </a:fld>
            <a:endParaRPr lang="en-US" sz="1200" dirty="0">
              <a:solidFill>
                <a:srgbClr val="898989"/>
              </a:solidFill>
              <a:latin typeface="Calibri" charset="0"/>
            </a:endParaRPr>
          </a:p>
        </p:txBody>
      </p:sp>
      <p:sp>
        <p:nvSpPr>
          <p:cNvPr id="7" name="TextBox 6"/>
          <p:cNvSpPr txBox="1"/>
          <p:nvPr/>
        </p:nvSpPr>
        <p:spPr>
          <a:xfrm>
            <a:off x="7038975" y="6370156"/>
            <a:ext cx="2105025" cy="460232"/>
          </a:xfrm>
          <a:prstGeom prst="rect">
            <a:avLst/>
          </a:prstGeom>
          <a:solidFill>
            <a:srgbClr val="FFC64C"/>
          </a:solidFill>
        </p:spPr>
        <p:txBody>
          <a:bodyPr wrap="square" rtlCol="0">
            <a:spAutoFit/>
          </a:bodyPr>
          <a:lstStyle/>
          <a:p>
            <a:endParaRPr lang="en-US" dirty="0"/>
          </a:p>
        </p:txBody>
      </p:sp>
      <p:pic>
        <p:nvPicPr>
          <p:cNvPr id="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8115" y="6317897"/>
            <a:ext cx="21050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3" name="TextBox 2"/>
          <p:cNvSpPr txBox="1"/>
          <p:nvPr/>
        </p:nvSpPr>
        <p:spPr>
          <a:xfrm>
            <a:off x="457200" y="1678146"/>
            <a:ext cx="8356600" cy="3970318"/>
          </a:xfrm>
          <a:prstGeom prst="rect">
            <a:avLst/>
          </a:prstGeom>
          <a:noFill/>
        </p:spPr>
        <p:txBody>
          <a:bodyPr wrap="square" rtlCol="0">
            <a:spAutoFit/>
          </a:bodyPr>
          <a:lstStyle/>
          <a:p>
            <a:pPr marL="457200" indent="-457200" algn="just">
              <a:buClr>
                <a:srgbClr val="FF0000"/>
              </a:buClr>
              <a:buFont typeface="Wingdings" charset="2"/>
              <a:buChar char="v"/>
            </a:pPr>
            <a:r>
              <a:rPr lang="en-US" sz="2800" dirty="0" smtClean="0">
                <a:latin typeface="Cambria"/>
                <a:cs typeface="Cambria"/>
              </a:rPr>
              <a:t>How does CRAN ensure that ICT continues to contribute to the economy?</a:t>
            </a:r>
          </a:p>
          <a:p>
            <a:pPr marL="914400" lvl="1" indent="-457200" algn="just">
              <a:buClr>
                <a:srgbClr val="FF0000"/>
              </a:buClr>
              <a:buFont typeface="Wingdings" charset="2"/>
              <a:buChar char="v"/>
            </a:pPr>
            <a:r>
              <a:rPr lang="en-US" sz="2800" dirty="0" smtClean="0">
                <a:latin typeface="Cambria"/>
                <a:cs typeface="Cambria"/>
              </a:rPr>
              <a:t>Provision of data</a:t>
            </a:r>
          </a:p>
          <a:p>
            <a:pPr marL="914400" lvl="1" indent="-457200" algn="just">
              <a:buClr>
                <a:srgbClr val="FF0000"/>
              </a:buClr>
              <a:buFont typeface="Wingdings" charset="2"/>
              <a:buChar char="v"/>
            </a:pPr>
            <a:r>
              <a:rPr lang="en-US" sz="2800" dirty="0" smtClean="0">
                <a:latin typeface="Cambria"/>
                <a:cs typeface="Cambria"/>
              </a:rPr>
              <a:t>Termination Rates</a:t>
            </a:r>
          </a:p>
          <a:p>
            <a:pPr marL="914400" lvl="1" indent="-457200" algn="just">
              <a:buClr>
                <a:srgbClr val="FF0000"/>
              </a:buClr>
              <a:buFont typeface="Wingdings" charset="2"/>
              <a:buChar char="v"/>
            </a:pPr>
            <a:r>
              <a:rPr lang="en-US" sz="2800" dirty="0" smtClean="0">
                <a:latin typeface="Cambria"/>
                <a:cs typeface="Cambria"/>
              </a:rPr>
              <a:t>Dominance and Competition in the industry</a:t>
            </a:r>
          </a:p>
          <a:p>
            <a:pPr marL="914400" lvl="1" indent="-457200" algn="just">
              <a:buClr>
                <a:srgbClr val="FF0000"/>
              </a:buClr>
              <a:buFont typeface="Wingdings" charset="2"/>
              <a:buChar char="v"/>
            </a:pPr>
            <a:r>
              <a:rPr lang="en-US" sz="2800" dirty="0" smtClean="0">
                <a:latin typeface="Cambria"/>
                <a:cs typeface="Cambria"/>
              </a:rPr>
              <a:t>Reduction of Roaming Rates in the region</a:t>
            </a:r>
          </a:p>
          <a:p>
            <a:pPr marL="457200" indent="-457200" algn="just">
              <a:buClr>
                <a:srgbClr val="FF0000"/>
              </a:buClr>
              <a:buFont typeface="Wingdings" charset="2"/>
              <a:buChar char="v"/>
            </a:pPr>
            <a:endParaRPr lang="en-US" sz="2800" dirty="0">
              <a:latin typeface="Cambria"/>
              <a:cs typeface="Cambria"/>
            </a:endParaRPr>
          </a:p>
          <a:p>
            <a:pPr marL="457200" indent="-457200" algn="just">
              <a:buClr>
                <a:srgbClr val="FF0000"/>
              </a:buClr>
              <a:buFont typeface="Wingdings" charset="2"/>
              <a:buChar char="v"/>
            </a:pPr>
            <a:endParaRPr lang="en-ZA" sz="2800" b="1" dirty="0" smtClean="0">
              <a:latin typeface="Cambria" panose="02040503050406030204" pitchFamily="18" charset="0"/>
            </a:endParaRPr>
          </a:p>
          <a:p>
            <a:pPr algn="just">
              <a:buClr>
                <a:srgbClr val="FF0000"/>
              </a:buClr>
            </a:pPr>
            <a:endParaRPr lang="en-ZA" sz="2800" b="1" dirty="0" smtClean="0">
              <a:latin typeface="Cambria" panose="02040503050406030204" pitchFamily="18" charset="0"/>
            </a:endParaRPr>
          </a:p>
        </p:txBody>
      </p:sp>
    </p:spTree>
    <p:extLst>
      <p:ext uri="{BB962C8B-B14F-4D97-AF65-F5344CB8AC3E}">
        <p14:creationId xmlns:p14="http://schemas.microsoft.com/office/powerpoint/2010/main" val="288416916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5400"/>
            <a:ext cx="8229600" cy="728468"/>
          </a:xfrm>
        </p:spPr>
        <p:txBody>
          <a:bodyPr>
            <a:normAutofit fontScale="90000"/>
          </a:bodyPr>
          <a:lstStyle/>
          <a:p>
            <a:r>
              <a:rPr lang="en-US" b="1" dirty="0" smtClean="0"/>
              <a:t>DATA COLLECTION</a:t>
            </a:r>
            <a:endParaRPr lang="en-US" b="1" dirty="0"/>
          </a:p>
        </p:txBody>
      </p:sp>
      <p:sp>
        <p:nvSpPr>
          <p:cNvPr id="3" name="Content Placeholder 2"/>
          <p:cNvSpPr>
            <a:spLocks noGrp="1"/>
          </p:cNvSpPr>
          <p:nvPr>
            <p:ph idx="1"/>
          </p:nvPr>
        </p:nvSpPr>
        <p:spPr>
          <a:xfrm>
            <a:off x="457200" y="1456267"/>
            <a:ext cx="8229600" cy="4669896"/>
          </a:xfrm>
        </p:spPr>
        <p:txBody>
          <a:bodyPr>
            <a:normAutofit/>
          </a:bodyPr>
          <a:lstStyle/>
          <a:p>
            <a:r>
              <a:rPr lang="en-US" dirty="0" smtClean="0"/>
              <a:t>CRAN embarked on data collection in 2012</a:t>
            </a:r>
          </a:p>
        </p:txBody>
      </p:sp>
      <p:graphicFrame>
        <p:nvGraphicFramePr>
          <p:cNvPr id="4" name="Chart 3"/>
          <p:cNvGraphicFramePr>
            <a:graphicFrameLocks/>
          </p:cNvGraphicFramePr>
          <p:nvPr>
            <p:extLst>
              <p:ext uri="{D42A27DB-BD31-4B8C-83A1-F6EECF244321}">
                <p14:modId xmlns:p14="http://schemas.microsoft.com/office/powerpoint/2010/main" val="693254511"/>
              </p:ext>
            </p:extLst>
          </p:nvPr>
        </p:nvGraphicFramePr>
        <p:xfrm>
          <a:off x="169332" y="2065867"/>
          <a:ext cx="8822267" cy="40602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20570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5400"/>
            <a:ext cx="8229600" cy="728468"/>
          </a:xfrm>
        </p:spPr>
        <p:txBody>
          <a:bodyPr>
            <a:normAutofit fontScale="90000"/>
          </a:bodyPr>
          <a:lstStyle/>
          <a:p>
            <a:r>
              <a:rPr lang="en-US" b="1" dirty="0" smtClean="0"/>
              <a:t>DATA COLLECTION</a:t>
            </a:r>
            <a:endParaRPr lang="en-US" b="1" dirty="0"/>
          </a:p>
        </p:txBody>
      </p:sp>
      <p:sp>
        <p:nvSpPr>
          <p:cNvPr id="3" name="Content Placeholder 2"/>
          <p:cNvSpPr>
            <a:spLocks noGrp="1"/>
          </p:cNvSpPr>
          <p:nvPr>
            <p:ph idx="1"/>
          </p:nvPr>
        </p:nvSpPr>
        <p:spPr>
          <a:xfrm>
            <a:off x="457200" y="1456267"/>
            <a:ext cx="8229600" cy="4669896"/>
          </a:xfrm>
        </p:spPr>
        <p:txBody>
          <a:bodyPr>
            <a:normAutofit/>
          </a:bodyPr>
          <a:lstStyle/>
          <a:p>
            <a:r>
              <a:rPr lang="en-US" dirty="0" smtClean="0"/>
              <a:t>A number of international and national </a:t>
            </a:r>
            <a:r>
              <a:rPr lang="en-US" dirty="0" err="1" smtClean="0"/>
              <a:t>organisations</a:t>
            </a:r>
            <a:r>
              <a:rPr lang="en-US" dirty="0" smtClean="0"/>
              <a:t> use the data collected by CRAN to measure Namibia’s economic and social performance.</a:t>
            </a:r>
          </a:p>
          <a:p>
            <a:endParaRPr lang="en-US" dirty="0" smtClean="0"/>
          </a:p>
          <a:p>
            <a:endParaRPr lang="en-US" dirty="0" smtClean="0"/>
          </a:p>
        </p:txBody>
      </p:sp>
      <p:pic>
        <p:nvPicPr>
          <p:cNvPr id="6" name="Picture 5"/>
          <p:cNvPicPr>
            <a:picLocks noChangeAspect="1"/>
          </p:cNvPicPr>
          <p:nvPr/>
        </p:nvPicPr>
        <p:blipFill>
          <a:blip r:embed="rId2"/>
          <a:stretch>
            <a:fillRect/>
          </a:stretch>
        </p:blipFill>
        <p:spPr>
          <a:xfrm>
            <a:off x="1303867" y="3725333"/>
            <a:ext cx="7840133" cy="2400830"/>
          </a:xfrm>
          <a:prstGeom prst="rect">
            <a:avLst/>
          </a:prstGeom>
        </p:spPr>
      </p:pic>
    </p:spTree>
    <p:extLst>
      <p:ext uri="{BB962C8B-B14F-4D97-AF65-F5344CB8AC3E}">
        <p14:creationId xmlns:p14="http://schemas.microsoft.com/office/powerpoint/2010/main" val="11311576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5400"/>
            <a:ext cx="8229600" cy="728468"/>
          </a:xfrm>
        </p:spPr>
        <p:txBody>
          <a:bodyPr>
            <a:normAutofit fontScale="90000"/>
          </a:bodyPr>
          <a:lstStyle/>
          <a:p>
            <a:r>
              <a:rPr lang="en-US" b="1" dirty="0" smtClean="0"/>
              <a:t>DATA COLLECTION</a:t>
            </a:r>
            <a:endParaRPr lang="en-US" b="1" dirty="0"/>
          </a:p>
        </p:txBody>
      </p:sp>
      <p:sp>
        <p:nvSpPr>
          <p:cNvPr id="3" name="Content Placeholder 2"/>
          <p:cNvSpPr>
            <a:spLocks noGrp="1"/>
          </p:cNvSpPr>
          <p:nvPr>
            <p:ph idx="1"/>
          </p:nvPr>
        </p:nvSpPr>
        <p:spPr>
          <a:xfrm>
            <a:off x="457200" y="1456267"/>
            <a:ext cx="8229600" cy="4669896"/>
          </a:xfrm>
        </p:spPr>
        <p:txBody>
          <a:bodyPr>
            <a:normAutofit/>
          </a:bodyPr>
          <a:lstStyle/>
          <a:p>
            <a:pPr marL="0" indent="0">
              <a:buNone/>
            </a:pPr>
            <a:endParaRPr lang="en-US" dirty="0"/>
          </a:p>
          <a:p>
            <a:pPr marL="0" indent="0">
              <a:buNone/>
            </a:pPr>
            <a:endParaRPr lang="en-US" dirty="0"/>
          </a:p>
          <a:p>
            <a:pPr marL="0" indent="0">
              <a:buNone/>
            </a:pPr>
            <a:endParaRPr lang="en-US" dirty="0" smtClean="0"/>
          </a:p>
        </p:txBody>
      </p:sp>
      <p:graphicFrame>
        <p:nvGraphicFramePr>
          <p:cNvPr id="5" name="Chart 4"/>
          <p:cNvGraphicFramePr/>
          <p:nvPr>
            <p:extLst>
              <p:ext uri="{D42A27DB-BD31-4B8C-83A1-F6EECF244321}">
                <p14:modId xmlns:p14="http://schemas.microsoft.com/office/powerpoint/2010/main" val="84649521"/>
              </p:ext>
            </p:extLst>
          </p:nvPr>
        </p:nvGraphicFramePr>
        <p:xfrm>
          <a:off x="1665816" y="1303867"/>
          <a:ext cx="5598583" cy="50886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7873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5400"/>
            <a:ext cx="8229600" cy="728468"/>
          </a:xfrm>
        </p:spPr>
        <p:txBody>
          <a:bodyPr>
            <a:normAutofit fontScale="90000"/>
          </a:bodyPr>
          <a:lstStyle/>
          <a:p>
            <a:r>
              <a:rPr lang="en-US" b="1" dirty="0" smtClean="0"/>
              <a:t>DATA COLLECTION</a:t>
            </a:r>
            <a:endParaRPr lang="en-US" b="1" dirty="0"/>
          </a:p>
        </p:txBody>
      </p:sp>
      <p:sp>
        <p:nvSpPr>
          <p:cNvPr id="3" name="Content Placeholder 2"/>
          <p:cNvSpPr>
            <a:spLocks noGrp="1"/>
          </p:cNvSpPr>
          <p:nvPr>
            <p:ph idx="1"/>
          </p:nvPr>
        </p:nvSpPr>
        <p:spPr>
          <a:xfrm>
            <a:off x="457200" y="1456267"/>
            <a:ext cx="8229600" cy="4669896"/>
          </a:xfrm>
        </p:spPr>
        <p:txBody>
          <a:bodyPr>
            <a:normAutofit/>
          </a:bodyPr>
          <a:lstStyle/>
          <a:p>
            <a:pPr marL="0" indent="0">
              <a:buNone/>
            </a:pPr>
            <a:endParaRPr lang="en-US" dirty="0"/>
          </a:p>
          <a:p>
            <a:pPr marL="0" indent="0">
              <a:buNone/>
            </a:pPr>
            <a:endParaRPr lang="en-US" dirty="0"/>
          </a:p>
          <a:p>
            <a:pPr marL="0" indent="0">
              <a:buNone/>
            </a:pPr>
            <a:endParaRPr lang="en-US" dirty="0" smtClean="0"/>
          </a:p>
        </p:txBody>
      </p:sp>
      <p:sp>
        <p:nvSpPr>
          <p:cNvPr id="4" name="Rectangle 3"/>
          <p:cNvSpPr/>
          <p:nvPr/>
        </p:nvSpPr>
        <p:spPr>
          <a:xfrm>
            <a:off x="4479667" y="3290501"/>
            <a:ext cx="184666" cy="646331"/>
          </a:xfrm>
          <a:prstGeom prst="rect">
            <a:avLst/>
          </a:prstGeom>
        </p:spPr>
        <p:txBody>
          <a:bodyPr wrap="none">
            <a:spAutoFit/>
          </a:bodyPr>
          <a:lstStyle/>
          <a:p>
            <a:endParaRPr lang="en-US" dirty="0"/>
          </a:p>
          <a:p>
            <a:endParaRPr lang="en-US" dirty="0"/>
          </a:p>
        </p:txBody>
      </p:sp>
      <p:pic>
        <p:nvPicPr>
          <p:cNvPr id="6" name="Picture 5"/>
          <p:cNvPicPr>
            <a:picLocks noChangeAspect="1"/>
          </p:cNvPicPr>
          <p:nvPr/>
        </p:nvPicPr>
        <p:blipFill>
          <a:blip r:embed="rId2"/>
          <a:stretch>
            <a:fillRect/>
          </a:stretch>
        </p:blipFill>
        <p:spPr>
          <a:xfrm>
            <a:off x="1206500" y="1303868"/>
            <a:ext cx="6726589" cy="4822295"/>
          </a:xfrm>
          <a:prstGeom prst="rect">
            <a:avLst/>
          </a:prstGeom>
        </p:spPr>
      </p:pic>
    </p:spTree>
    <p:extLst>
      <p:ext uri="{BB962C8B-B14F-4D97-AF65-F5344CB8AC3E}">
        <p14:creationId xmlns:p14="http://schemas.microsoft.com/office/powerpoint/2010/main" val="12269904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3177"/>
            <a:ext cx="8229600" cy="1024801"/>
          </a:xfrm>
        </p:spPr>
        <p:txBody>
          <a:bodyPr>
            <a:normAutofit/>
          </a:bodyPr>
          <a:lstStyle/>
          <a:p>
            <a:r>
              <a:rPr lang="en-US" b="1" dirty="0" smtClean="0"/>
              <a:t>DATA COLLECTION</a:t>
            </a:r>
            <a:endParaRPr lang="en-US" b="1" dirty="0"/>
          </a:p>
        </p:txBody>
      </p:sp>
      <p:sp>
        <p:nvSpPr>
          <p:cNvPr id="3" name="Content Placeholder 2"/>
          <p:cNvSpPr>
            <a:spLocks noGrp="1"/>
          </p:cNvSpPr>
          <p:nvPr>
            <p:ph idx="1"/>
          </p:nvPr>
        </p:nvSpPr>
        <p:spPr/>
        <p:txBody>
          <a:bodyPr>
            <a:normAutofit/>
          </a:bodyPr>
          <a:lstStyle/>
          <a:p>
            <a:pPr>
              <a:buClr>
                <a:srgbClr val="FF0000"/>
              </a:buClr>
              <a:buFont typeface="Wingdings" charset="2"/>
              <a:buChar char="v"/>
            </a:pPr>
            <a:r>
              <a:rPr lang="en-US" dirty="0" smtClean="0"/>
              <a:t>CRAN also uses the data to publish:</a:t>
            </a:r>
          </a:p>
          <a:p>
            <a:pPr lvl="1">
              <a:buClr>
                <a:srgbClr val="FF0000"/>
              </a:buClr>
              <a:buFont typeface="Wingdings" charset="2"/>
              <a:buChar char="v"/>
            </a:pPr>
            <a:r>
              <a:rPr lang="en-US" dirty="0" smtClean="0"/>
              <a:t>Quarterly Statistics Newsletter</a:t>
            </a:r>
          </a:p>
          <a:p>
            <a:pPr lvl="1">
              <a:buClr>
                <a:srgbClr val="FF0000"/>
              </a:buClr>
              <a:buFont typeface="Wingdings" charset="2"/>
              <a:buChar char="v"/>
            </a:pPr>
            <a:r>
              <a:rPr lang="en-US" dirty="0" smtClean="0"/>
              <a:t>Annual Market Report</a:t>
            </a:r>
          </a:p>
          <a:p>
            <a:pPr lvl="1">
              <a:buClr>
                <a:srgbClr val="FF0000"/>
              </a:buClr>
              <a:buFont typeface="Wingdings" charset="2"/>
              <a:buChar char="v"/>
            </a:pPr>
            <a:r>
              <a:rPr lang="en-US" dirty="0" smtClean="0"/>
              <a:t>CRAN portal</a:t>
            </a:r>
            <a:endParaRPr lang="en-US" dirty="0"/>
          </a:p>
          <a:p>
            <a:pPr marL="0" indent="0">
              <a:buNone/>
            </a:pPr>
            <a:endParaRPr lang="en-US" dirty="0"/>
          </a:p>
          <a:p>
            <a:pPr marL="0" indent="0">
              <a:buNone/>
            </a:pPr>
            <a:endParaRPr lang="en-US" dirty="0" smtClean="0"/>
          </a:p>
        </p:txBody>
      </p:sp>
      <p:sp>
        <p:nvSpPr>
          <p:cNvPr id="4" name="Rectangle 3"/>
          <p:cNvSpPr/>
          <p:nvPr/>
        </p:nvSpPr>
        <p:spPr>
          <a:xfrm>
            <a:off x="4479667" y="3290501"/>
            <a:ext cx="184666" cy="646331"/>
          </a:xfrm>
          <a:prstGeom prst="rect">
            <a:avLst/>
          </a:prstGeom>
        </p:spPr>
        <p:txBody>
          <a:bodyPr wrap="none">
            <a:spAutoFit/>
          </a:bodyPr>
          <a:lstStyle/>
          <a:p>
            <a:endParaRPr lang="en-US" dirty="0"/>
          </a:p>
          <a:p>
            <a:endParaRPr lang="en-US" dirty="0"/>
          </a:p>
        </p:txBody>
      </p:sp>
    </p:spTree>
    <p:extLst>
      <p:ext uri="{BB962C8B-B14F-4D97-AF65-F5344CB8AC3E}">
        <p14:creationId xmlns:p14="http://schemas.microsoft.com/office/powerpoint/2010/main" val="9781751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3396</TotalTime>
  <Words>448</Words>
  <Application>Microsoft Macintosh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Economic Regulation and Digital Transformation</vt:lpstr>
      <vt:lpstr>INTRODUCTION</vt:lpstr>
      <vt:lpstr>INTRODUCTION</vt:lpstr>
      <vt:lpstr>DATA COLLECTION</vt:lpstr>
      <vt:lpstr>DATA COLLECTION</vt:lpstr>
      <vt:lpstr>DATA COLLECTION</vt:lpstr>
      <vt:lpstr>DATA COLLECTION</vt:lpstr>
      <vt:lpstr>DATA COLLECTION</vt:lpstr>
      <vt:lpstr>TERMINATION RATES</vt:lpstr>
      <vt:lpstr>TERMINATION RATES</vt:lpstr>
      <vt:lpstr>DOMINANCE </vt:lpstr>
      <vt:lpstr>DOMINANCE </vt:lpstr>
      <vt:lpstr>ROAMING IN THE SADC REGION</vt:lpstr>
      <vt:lpstr>ROAMING IN THE SADC REGION</vt:lpstr>
      <vt:lpstr>CONCLUSION</vt:lpstr>
      <vt:lpstr>PowerPoint Presentation</vt:lpstr>
    </vt:vector>
  </TitlesOfParts>
  <Company>Injomoka Graphic Design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Brezhnev Handura</dc:creator>
  <cp:lastModifiedBy>Helene Vosloo</cp:lastModifiedBy>
  <cp:revision>110</cp:revision>
  <cp:lastPrinted>2014-10-05T08:30:02Z</cp:lastPrinted>
  <dcterms:created xsi:type="dcterms:W3CDTF">2013-06-25T09:47:51Z</dcterms:created>
  <dcterms:modified xsi:type="dcterms:W3CDTF">2016-10-07T13:37:27Z</dcterms:modified>
</cp:coreProperties>
</file>